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1"/>
  </p:notesMasterIdLst>
  <p:sldIdLst>
    <p:sldId id="258" r:id="rId2"/>
    <p:sldId id="261" r:id="rId3"/>
    <p:sldId id="262" r:id="rId4"/>
    <p:sldId id="276" r:id="rId5"/>
    <p:sldId id="273" r:id="rId6"/>
    <p:sldId id="274" r:id="rId7"/>
    <p:sldId id="275" r:id="rId8"/>
    <p:sldId id="278" r:id="rId9"/>
    <p:sldId id="263" r:id="rId10"/>
    <p:sldId id="283" r:id="rId11"/>
    <p:sldId id="279" r:id="rId12"/>
    <p:sldId id="284" r:id="rId13"/>
    <p:sldId id="280" r:id="rId14"/>
    <p:sldId id="281" r:id="rId15"/>
    <p:sldId id="285" r:id="rId16"/>
    <p:sldId id="282" r:id="rId17"/>
    <p:sldId id="265" r:id="rId18"/>
    <p:sldId id="287" r:id="rId19"/>
    <p:sldId id="288" r:id="rId20"/>
    <p:sldId id="289" r:id="rId21"/>
    <p:sldId id="290" r:id="rId22"/>
    <p:sldId id="291" r:id="rId23"/>
    <p:sldId id="292" r:id="rId24"/>
    <p:sldId id="293" r:id="rId25"/>
    <p:sldId id="294" r:id="rId26"/>
    <p:sldId id="295" r:id="rId27"/>
    <p:sldId id="296" r:id="rId28"/>
    <p:sldId id="297" r:id="rId29"/>
    <p:sldId id="270"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42"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360352718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291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96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514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434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570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260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279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777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003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8343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801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349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945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668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124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9770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5236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479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9647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8248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8125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291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29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75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668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632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5263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2522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9846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800"/>
          </a:xfrm>
          <a:prstGeom prst="rect">
            <a:avLst/>
          </a:prstGeom>
        </p:spPr>
        <p:txBody>
          <a:bodyPr wrap="square" lIns="91425" tIns="91425" rIns="91425" bIns="91425" anchor="t" anchorCtr="0"/>
          <a:lstStyle>
            <a:lvl1pPr lvl="0" algn="ctr">
              <a:spcBef>
                <a:spcPts val="0"/>
              </a:spcBef>
              <a:buClr>
                <a:schemeClr val="dk2"/>
              </a:buClr>
              <a:buSzPts val="3000"/>
              <a:buNone/>
              <a:defRPr>
                <a:solidFill>
                  <a:schemeClr val="dk2"/>
                </a:solidFill>
              </a:defRPr>
            </a:lvl1pPr>
            <a:lvl2pPr lvl="1" algn="ctr">
              <a:spcBef>
                <a:spcPts val="0"/>
              </a:spcBef>
              <a:buClr>
                <a:schemeClr val="dk2"/>
              </a:buClr>
              <a:buSzPts val="3000"/>
              <a:buNone/>
              <a:defRPr sz="3000">
                <a:solidFill>
                  <a:schemeClr val="dk2"/>
                </a:solidFill>
              </a:defRPr>
            </a:lvl2pPr>
            <a:lvl3pPr lvl="2" algn="ctr">
              <a:spcBef>
                <a:spcPts val="0"/>
              </a:spcBef>
              <a:buClr>
                <a:schemeClr val="dk2"/>
              </a:buClr>
              <a:buSzPts val="3000"/>
              <a:buNone/>
              <a:defRPr sz="3000">
                <a:solidFill>
                  <a:schemeClr val="dk2"/>
                </a:solidFill>
              </a:defRPr>
            </a:lvl3pPr>
            <a:lvl4pPr lvl="3" algn="ctr">
              <a:spcBef>
                <a:spcPts val="0"/>
              </a:spcBef>
              <a:buClr>
                <a:schemeClr val="dk2"/>
              </a:buClr>
              <a:buSzPts val="3000"/>
              <a:buNone/>
              <a:defRPr sz="3000">
                <a:solidFill>
                  <a:schemeClr val="dk2"/>
                </a:solidFill>
              </a:defRPr>
            </a:lvl4pPr>
            <a:lvl5pPr lvl="4" algn="ctr">
              <a:spcBef>
                <a:spcPts val="0"/>
              </a:spcBef>
              <a:buClr>
                <a:schemeClr val="dk2"/>
              </a:buClr>
              <a:buSzPts val="3000"/>
              <a:buNone/>
              <a:defRPr sz="3000">
                <a:solidFill>
                  <a:schemeClr val="dk2"/>
                </a:solidFill>
              </a:defRPr>
            </a:lvl5pPr>
            <a:lvl6pPr lvl="5" algn="ctr">
              <a:spcBef>
                <a:spcPts val="0"/>
              </a:spcBef>
              <a:buClr>
                <a:schemeClr val="dk2"/>
              </a:buClr>
              <a:buSzPts val="3000"/>
              <a:buNone/>
              <a:defRPr sz="3000">
                <a:solidFill>
                  <a:schemeClr val="dk2"/>
                </a:solidFill>
              </a:defRPr>
            </a:lvl6pPr>
            <a:lvl7pPr lvl="6" algn="ctr">
              <a:spcBef>
                <a:spcPts val="0"/>
              </a:spcBef>
              <a:buClr>
                <a:schemeClr val="dk2"/>
              </a:buClr>
              <a:buSzPts val="3000"/>
              <a:buNone/>
              <a:defRPr sz="3000">
                <a:solidFill>
                  <a:schemeClr val="dk2"/>
                </a:solidFill>
              </a:defRPr>
            </a:lvl7pPr>
            <a:lvl8pPr lvl="7" algn="ctr">
              <a:spcBef>
                <a:spcPts val="0"/>
              </a:spcBef>
              <a:buClr>
                <a:schemeClr val="dk2"/>
              </a:buClr>
              <a:buSzPts val="3000"/>
              <a:buNone/>
              <a:defRPr sz="3000">
                <a:solidFill>
                  <a:schemeClr val="dk2"/>
                </a:solidFill>
              </a:defRPr>
            </a:lvl8pPr>
            <a:lvl9pPr lvl="8" algn="ctr">
              <a:spcBef>
                <a:spcPts val="0"/>
              </a:spcBef>
              <a:buClr>
                <a:schemeClr val="dk2"/>
              </a:buClr>
              <a:buSzPts val="3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8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2" name="Shape 1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 name="Shape 15"/>
          <p:cNvSpPr txBox="1">
            <a:spLocks noGrp="1"/>
          </p:cNvSpPr>
          <p:nvPr>
            <p:ph type="body" idx="1"/>
          </p:nvPr>
        </p:nvSpPr>
        <p:spPr>
          <a:xfrm>
            <a:off x="457200" y="1200150"/>
            <a:ext cx="8229600" cy="37257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16" name="Shape 1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9" name="Shape 19"/>
          <p:cNvSpPr txBox="1">
            <a:spLocks noGrp="1"/>
          </p:cNvSpPr>
          <p:nvPr>
            <p:ph type="body" idx="1"/>
          </p:nvPr>
        </p:nvSpPr>
        <p:spPr>
          <a:xfrm>
            <a:off x="457200" y="1200150"/>
            <a:ext cx="3994500" cy="37257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0" name="Shape 20"/>
          <p:cNvSpPr txBox="1">
            <a:spLocks noGrp="1"/>
          </p:cNvSpPr>
          <p:nvPr>
            <p:ph type="body" idx="2"/>
          </p:nvPr>
        </p:nvSpPr>
        <p:spPr>
          <a:xfrm>
            <a:off x="4692274" y="1200150"/>
            <a:ext cx="3994500" cy="37257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1" name="Shape 21"/>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24" name="Shape 2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lvl="0" algn="ctr">
              <a:spcBef>
                <a:spcPts val="0"/>
              </a:spcBef>
              <a:buClr>
                <a:schemeClr val="dk1"/>
              </a:buClr>
              <a:buSzPts val="1800"/>
              <a:buNone/>
              <a:defRPr sz="1800">
                <a:solidFill>
                  <a:schemeClr val="dk1"/>
                </a:solidFill>
              </a:defRPr>
            </a:lvl1pPr>
          </a:lstStyle>
          <a:p>
            <a:endParaRPr/>
          </a:p>
        </p:txBody>
      </p:sp>
      <p:sp>
        <p:nvSpPr>
          <p:cNvPr id="27" name="Shape 2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lvl="0">
              <a:spcBef>
                <a:spcPts val="0"/>
              </a:spcBef>
              <a:buClr>
                <a:schemeClr val="dk1"/>
              </a:buClr>
              <a:buSzPts val="3600"/>
              <a:buNone/>
              <a:defRPr sz="3600" b="1">
                <a:solidFill>
                  <a:schemeClr val="dk1"/>
                </a:solidFill>
              </a:defRPr>
            </a:lvl1pPr>
            <a:lvl2pPr lvl="1">
              <a:spcBef>
                <a:spcPts val="0"/>
              </a:spcBef>
              <a:buClr>
                <a:schemeClr val="dk1"/>
              </a:buClr>
              <a:buSzPts val="3600"/>
              <a:buNone/>
              <a:defRPr sz="3600" b="1">
                <a:solidFill>
                  <a:schemeClr val="dk1"/>
                </a:solidFill>
              </a:defRPr>
            </a:lvl2pPr>
            <a:lvl3pPr lvl="2">
              <a:spcBef>
                <a:spcPts val="0"/>
              </a:spcBef>
              <a:buClr>
                <a:schemeClr val="dk1"/>
              </a:buClr>
              <a:buSzPts val="3600"/>
              <a:buNone/>
              <a:defRPr sz="3600" b="1">
                <a:solidFill>
                  <a:schemeClr val="dk1"/>
                </a:solidFill>
              </a:defRPr>
            </a:lvl3pPr>
            <a:lvl4pPr lvl="3">
              <a:spcBef>
                <a:spcPts val="0"/>
              </a:spcBef>
              <a:buClr>
                <a:schemeClr val="dk1"/>
              </a:buClr>
              <a:buSzPts val="3600"/>
              <a:buNone/>
              <a:defRPr sz="3600" b="1">
                <a:solidFill>
                  <a:schemeClr val="dk1"/>
                </a:solidFill>
              </a:defRPr>
            </a:lvl4pPr>
            <a:lvl5pPr lvl="4">
              <a:spcBef>
                <a:spcPts val="0"/>
              </a:spcBef>
              <a:buClr>
                <a:schemeClr val="dk1"/>
              </a:buClr>
              <a:buSzPts val="3600"/>
              <a:buNone/>
              <a:defRPr sz="3600" b="1">
                <a:solidFill>
                  <a:schemeClr val="dk1"/>
                </a:solidFill>
              </a:defRPr>
            </a:lvl5pPr>
            <a:lvl6pPr lvl="5">
              <a:spcBef>
                <a:spcPts val="0"/>
              </a:spcBef>
              <a:buClr>
                <a:schemeClr val="dk1"/>
              </a:buClr>
              <a:buSzPts val="3600"/>
              <a:buNone/>
              <a:defRPr sz="3600" b="1">
                <a:solidFill>
                  <a:schemeClr val="dk1"/>
                </a:solidFill>
              </a:defRPr>
            </a:lvl6pPr>
            <a:lvl7pPr lvl="6">
              <a:spcBef>
                <a:spcPts val="0"/>
              </a:spcBef>
              <a:buClr>
                <a:schemeClr val="dk1"/>
              </a:buClr>
              <a:buSzPts val="3600"/>
              <a:buNone/>
              <a:defRPr sz="3600" b="1">
                <a:solidFill>
                  <a:schemeClr val="dk1"/>
                </a:solidFill>
              </a:defRPr>
            </a:lvl7pPr>
            <a:lvl8pPr lvl="7">
              <a:spcBef>
                <a:spcPts val="0"/>
              </a:spcBef>
              <a:buClr>
                <a:schemeClr val="dk1"/>
              </a:buClr>
              <a:buSzPts val="3600"/>
              <a:buNone/>
              <a:defRPr sz="3600" b="1">
                <a:solidFill>
                  <a:schemeClr val="dk1"/>
                </a:solidFill>
              </a:defRPr>
            </a:lvl8pPr>
            <a:lvl9pPr lvl="8">
              <a:spcBef>
                <a:spcPts val="0"/>
              </a:spcBef>
              <a:buClr>
                <a:schemeClr val="dk1"/>
              </a:buClr>
              <a:buSzPts val="36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lvl="0">
              <a:spcBef>
                <a:spcPts val="600"/>
              </a:spcBef>
              <a:buSzPts val="3000"/>
              <a:buChar char="●"/>
              <a:defRPr sz="3000"/>
            </a:lvl1pPr>
            <a:lvl2pPr lvl="1">
              <a:spcBef>
                <a:spcPts val="480"/>
              </a:spcBef>
              <a:buSzPts val="2400"/>
              <a:buChar char="○"/>
              <a:defRPr sz="2400"/>
            </a:lvl2pPr>
            <a:lvl3pPr lvl="2">
              <a:spcBef>
                <a:spcPts val="480"/>
              </a:spcBef>
              <a:buSzPts val="2400"/>
              <a:buChar char="■"/>
              <a:defRPr sz="2400"/>
            </a:lvl3pPr>
            <a:lvl4pPr lvl="3">
              <a:spcBef>
                <a:spcPts val="360"/>
              </a:spcBef>
              <a:buSzPts val="1800"/>
              <a:buChar char="●"/>
              <a:defRPr sz="1800"/>
            </a:lvl4pPr>
            <a:lvl5pPr lvl="4">
              <a:spcBef>
                <a:spcPts val="360"/>
              </a:spcBef>
              <a:buSzPts val="1800"/>
              <a:buChar char="○"/>
              <a:defRPr sz="1800"/>
            </a:lvl5pPr>
            <a:lvl6pPr lvl="5">
              <a:spcBef>
                <a:spcPts val="360"/>
              </a:spcBef>
              <a:buSzPts val="1800"/>
              <a:buChar char="■"/>
              <a:defRPr sz="1800"/>
            </a:lvl6pPr>
            <a:lvl7pPr lvl="6">
              <a:spcBef>
                <a:spcPts val="360"/>
              </a:spcBef>
              <a:buSzPts val="1800"/>
              <a:buChar char="●"/>
              <a:defRPr sz="1800"/>
            </a:lvl7pPr>
            <a:lvl8pPr lvl="7">
              <a:spcBef>
                <a:spcPts val="360"/>
              </a:spcBef>
              <a:buSzPts val="1800"/>
              <a:buChar char="○"/>
              <a:defRPr sz="1800"/>
            </a:lvl8pPr>
            <a:lvl9pPr lvl="8">
              <a:spcBef>
                <a:spcPts val="360"/>
              </a:spcBef>
              <a:buSzPts val="1800"/>
              <a:buChar char="■"/>
              <a:defRPr sz="1800"/>
            </a:lvl9pPr>
          </a:lstStyle>
          <a:p>
            <a:endParaRPr/>
          </a:p>
        </p:txBody>
      </p:sp>
      <p:sp>
        <p:nvSpPr>
          <p:cNvPr id="8" name="Shape 8"/>
          <p:cNvSpPr txBox="1">
            <a:spLocks noGrp="1"/>
          </p:cNvSpPr>
          <p:nvPr>
            <p:ph type="sldNum" idx="12"/>
          </p:nvPr>
        </p:nvSpPr>
        <p:spPr>
          <a:xfrm>
            <a:off x="8556791"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ece.drexel.edu/courses/ECE-C662/notes/LaplacianPyramid/laplacian2011.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jpg"/><Relationship Id="rId4" Type="http://schemas.openxmlformats.org/officeDocument/2006/relationships/image" Target="../media/image19.jp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image" Target="../media/image27.jp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jp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image" Target="../media/image27.jp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pn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earnopencv.com/image-alignment-ecc-in-opencv-c-pytho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tackoverflow.com/questions/15911783/what-are-some-common-focus-stacking-algorithm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2.jpg"/><Relationship Id="rId17" Type="http://schemas.openxmlformats.org/officeDocument/2006/relationships/image" Target="../media/image17.jpg"/><Relationship Id="rId2" Type="http://schemas.openxmlformats.org/officeDocument/2006/relationships/notesSlide" Target="../notesSlides/notesSlide2.xml"/><Relationship Id="rId16" Type="http://schemas.openxmlformats.org/officeDocument/2006/relationships/image" Target="../media/image16.jpg"/><Relationship Id="rId1" Type="http://schemas.openxmlformats.org/officeDocument/2006/relationships/slideLayout" Target="../slideLayouts/slideLayout5.xml"/><Relationship Id="rId6" Type="http://schemas.openxmlformats.org/officeDocument/2006/relationships/image" Target="../media/image7.jpg"/><Relationship Id="rId11" Type="http://schemas.openxmlformats.org/officeDocument/2006/relationships/image" Target="../media/image11.png"/><Relationship Id="rId5" Type="http://schemas.openxmlformats.org/officeDocument/2006/relationships/image" Target="../media/image6.jpg"/><Relationship Id="rId15" Type="http://schemas.openxmlformats.org/officeDocument/2006/relationships/image" Target="../media/image15.png"/><Relationship Id="rId10" Type="http://schemas.openxmlformats.org/officeDocument/2006/relationships/image" Target="../media/image10.jpg"/><Relationship Id="rId4" Type="http://schemas.openxmlformats.org/officeDocument/2006/relationships/image" Target="../media/image5.jpg"/><Relationship Id="rId9" Type="http://schemas.openxmlformats.org/officeDocument/2006/relationships/image" Target="../media/image2.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ece.drexel.edu/courses/ECE-C662/notes/LaplacianPyramid/laplacian2011.pdf" TargetMode="External"/><Relationship Id="rId7" Type="http://schemas.openxmlformats.org/officeDocument/2006/relationships/hyperlink" Target="https://stackoverflow.com/questions/15911783/what-are-some-common-focus-stacking-algorithm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ww.wonderfulphotos.com/articles/macro/focus_stacking/" TargetMode="External"/><Relationship Id="rId5" Type="http://schemas.openxmlformats.org/officeDocument/2006/relationships/hyperlink" Target="https://www.learnopencv.com/image-alignment-ecc-in-opencv-c-python/" TargetMode="External"/><Relationship Id="rId4" Type="http://schemas.openxmlformats.org/officeDocument/2006/relationships/hyperlink" Target="https://cs.uwaterloo.ca/~vanbeek/Publications/focusStacking.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wonderfulphotos.com/articles/macro/focus_stacking/" TargetMode="External"/><Relationship Id="rId5" Type="http://schemas.openxmlformats.org/officeDocument/2006/relationships/image" Target="../media/image16.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jpg"/><Relationship Id="rId4" Type="http://schemas.openxmlformats.org/officeDocument/2006/relationships/image" Target="../media/image19.jp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subTitle" idx="1"/>
          </p:nvPr>
        </p:nvSpPr>
        <p:spPr>
          <a:xfrm>
            <a:off x="685800" y="1526458"/>
            <a:ext cx="7772400" cy="2930500"/>
          </a:xfrm>
          <a:prstGeom prst="rect">
            <a:avLst/>
          </a:prstGeom>
        </p:spPr>
        <p:txBody>
          <a:bodyPr wrap="square" lIns="91425" tIns="91425" rIns="91425" bIns="91425" anchor="t" anchorCtr="0">
            <a:noAutofit/>
          </a:bodyPr>
          <a:lstStyle/>
          <a:p>
            <a:pPr lvl="0" algn="l"/>
            <a:r>
              <a:rPr lang="en-US" sz="2400" dirty="0">
                <a:solidFill>
                  <a:schemeClr val="tx1"/>
                </a:solidFill>
              </a:rPr>
              <a:t>T</a:t>
            </a:r>
            <a:r>
              <a:rPr lang="en" sz="2400" dirty="0">
                <a:solidFill>
                  <a:schemeClr val="tx1"/>
                </a:solidFill>
              </a:rPr>
              <a:t>his project attempts to reproduce </a:t>
            </a:r>
            <a:r>
              <a:rPr lang="en" sz="2400" dirty="0">
                <a:solidFill>
                  <a:schemeClr val="tx1"/>
                </a:solidFill>
                <a:hlinkClick r:id="rId3"/>
              </a:rPr>
              <a:t>Wang and Chang’s 2011 paper</a:t>
            </a:r>
            <a:r>
              <a:rPr lang="en" sz="2400" dirty="0">
                <a:solidFill>
                  <a:schemeClr val="tx1"/>
                </a:solidFill>
              </a:rPr>
              <a:t> on using Laplacian pyramids to fuse images with different focal planes. It also explores simpler and faster alternatives and compares the trade-offs.</a:t>
            </a:r>
          </a:p>
        </p:txBody>
      </p:sp>
      <p:sp>
        <p:nvSpPr>
          <p:cNvPr id="48" name="Shape 48"/>
          <p:cNvSpPr txBox="1">
            <a:spLocks noGrp="1"/>
          </p:cNvSpPr>
          <p:nvPr>
            <p:ph type="ctrTitle"/>
          </p:nvPr>
        </p:nvSpPr>
        <p:spPr>
          <a:xfrm>
            <a:off x="619325" y="311992"/>
            <a:ext cx="7772400" cy="1253672"/>
          </a:xfrm>
          <a:prstGeom prst="rect">
            <a:avLst/>
          </a:prstGeom>
        </p:spPr>
        <p:txBody>
          <a:bodyPr wrap="square" lIns="91425" tIns="91425" rIns="91425" bIns="91425" anchor="b" anchorCtr="0">
            <a:noAutofit/>
          </a:bodyPr>
          <a:lstStyle/>
          <a:p>
            <a:pPr lvl="0" rtl="0">
              <a:spcBef>
                <a:spcPts val="0"/>
              </a:spcBef>
              <a:buNone/>
            </a:pPr>
            <a:r>
              <a:rPr lang="en" sz="4000" dirty="0">
                <a:solidFill>
                  <a:schemeClr val="tx1"/>
                </a:solidFill>
              </a:rPr>
              <a:t>Laplacian Pyramids</a:t>
            </a:r>
            <a:br>
              <a:rPr lang="en" sz="4000" dirty="0">
                <a:solidFill>
                  <a:schemeClr val="tx1"/>
                </a:solidFill>
              </a:rPr>
            </a:br>
            <a:r>
              <a:rPr lang="en" sz="4000" dirty="0">
                <a:solidFill>
                  <a:schemeClr val="tx1"/>
                </a:solidFill>
              </a:rPr>
              <a:t>for Focus Stacking</a:t>
            </a:r>
          </a:p>
        </p:txBody>
      </p:sp>
      <p:sp>
        <p:nvSpPr>
          <p:cNvPr id="49" name="Shape 4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328678"/>
            <a:ext cx="2349634" cy="156250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45" y="3328679"/>
            <a:ext cx="2339531" cy="1558127"/>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17009" b="9834"/>
          <a:stretch/>
        </p:blipFill>
        <p:spPr>
          <a:xfrm>
            <a:off x="5795187" y="3322699"/>
            <a:ext cx="1425334" cy="15641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425"/>
            <a:ext cx="2022120"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64134"/>
            <a:ext cx="2022120"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8843"/>
            <a:ext cx="2022120" cy="134470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260" y="700429"/>
            <a:ext cx="3268980" cy="2173872"/>
          </a:xfrm>
          <a:prstGeom prst="rect">
            <a:avLst/>
          </a:prstGeom>
        </p:spPr>
      </p:pic>
      <p:sp>
        <p:nvSpPr>
          <p:cNvPr id="6" name="TextBox 5"/>
          <p:cNvSpPr txBox="1"/>
          <p:nvPr/>
        </p:nvSpPr>
        <p:spPr>
          <a:xfrm>
            <a:off x="2391600" y="2425356"/>
            <a:ext cx="3257640" cy="307777"/>
          </a:xfrm>
          <a:prstGeom prst="rect">
            <a:avLst/>
          </a:prstGeom>
          <a:noFill/>
        </p:spPr>
        <p:txBody>
          <a:bodyPr wrap="square" rtlCol="0">
            <a:spAutoFit/>
          </a:bodyPr>
          <a:lstStyle/>
          <a:p>
            <a:pPr algn="ctr"/>
            <a:r>
              <a:rPr lang="en-US" dirty="0"/>
              <a:t>Pyramid</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5020" y="700429"/>
            <a:ext cx="3268980" cy="2173871"/>
          </a:xfrm>
          <a:prstGeom prst="rect">
            <a:avLst/>
          </a:prstGeom>
        </p:spPr>
      </p:pic>
      <p:sp>
        <p:nvSpPr>
          <p:cNvPr id="11" name="TextBox 10"/>
          <p:cNvSpPr txBox="1"/>
          <p:nvPr/>
        </p:nvSpPr>
        <p:spPr>
          <a:xfrm>
            <a:off x="5875020" y="2425356"/>
            <a:ext cx="3268980" cy="307777"/>
          </a:xfrm>
          <a:prstGeom prst="rect">
            <a:avLst/>
          </a:prstGeom>
          <a:noFill/>
        </p:spPr>
        <p:txBody>
          <a:bodyPr wrap="square" rtlCol="0">
            <a:spAutoFit/>
          </a:bodyPr>
          <a:lstStyle/>
          <a:p>
            <a:pPr algn="ctr"/>
            <a:r>
              <a:rPr lang="en-US" dirty="0"/>
              <a:t>Max Laplacian</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1601" y="2939364"/>
            <a:ext cx="3268978" cy="2173871"/>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5021" y="2939364"/>
            <a:ext cx="3268978" cy="2173871"/>
          </a:xfrm>
          <a:prstGeom prst="rect">
            <a:avLst/>
          </a:prstGeom>
        </p:spPr>
      </p:pic>
      <p:sp>
        <p:nvSpPr>
          <p:cNvPr id="14" name="TextBox 13"/>
          <p:cNvSpPr txBox="1"/>
          <p:nvPr/>
        </p:nvSpPr>
        <p:spPr>
          <a:xfrm>
            <a:off x="2406840" y="4666740"/>
            <a:ext cx="3268980" cy="307777"/>
          </a:xfrm>
          <a:prstGeom prst="rect">
            <a:avLst/>
          </a:prstGeom>
          <a:noFill/>
        </p:spPr>
        <p:txBody>
          <a:bodyPr wrap="square" rtlCol="0">
            <a:spAutoFit/>
          </a:bodyPr>
          <a:lstStyle/>
          <a:p>
            <a:pPr algn="ctr"/>
            <a:r>
              <a:rPr lang="en-US" dirty="0"/>
              <a:t>Max Laplacian (unsmoothed)</a:t>
            </a:r>
          </a:p>
        </p:txBody>
      </p:sp>
      <p:sp>
        <p:nvSpPr>
          <p:cNvPr id="15" name="TextBox 14"/>
          <p:cNvSpPr txBox="1"/>
          <p:nvPr/>
        </p:nvSpPr>
        <p:spPr>
          <a:xfrm>
            <a:off x="5875020" y="4679571"/>
            <a:ext cx="3268980" cy="307777"/>
          </a:xfrm>
          <a:prstGeom prst="rect">
            <a:avLst/>
          </a:prstGeom>
          <a:noFill/>
        </p:spPr>
        <p:txBody>
          <a:bodyPr wrap="square" rtlCol="0">
            <a:spAutoFit/>
          </a:bodyPr>
          <a:lstStyle/>
          <a:p>
            <a:pPr algn="ctr"/>
            <a:r>
              <a:rPr lang="en-US" dirty="0"/>
              <a:t>Max Sobel</a:t>
            </a:r>
          </a:p>
        </p:txBody>
      </p:sp>
    </p:spTree>
    <p:extLst>
      <p:ext uri="{BB962C8B-B14F-4D97-AF65-F5344CB8AC3E}">
        <p14:creationId xmlns:p14="http://schemas.microsoft.com/office/powerpoint/2010/main" val="3204378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 y="819425"/>
            <a:ext cx="2019082"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 y="2164134"/>
            <a:ext cx="2019082"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 y="3508843"/>
            <a:ext cx="2019082" cy="1344709"/>
          </a:xfrm>
          <a:prstGeom prst="rect">
            <a:avLst/>
          </a:prstGeom>
        </p:spPr>
      </p:pic>
      <p:sp>
        <p:nvSpPr>
          <p:cNvPr id="8" name="TextBox 7"/>
          <p:cNvSpPr txBox="1"/>
          <p:nvPr/>
        </p:nvSpPr>
        <p:spPr>
          <a:xfrm>
            <a:off x="2567400" y="1491779"/>
            <a:ext cx="6386100" cy="2677656"/>
          </a:xfrm>
          <a:prstGeom prst="rect">
            <a:avLst/>
          </a:prstGeom>
          <a:noFill/>
        </p:spPr>
        <p:txBody>
          <a:bodyPr wrap="square" rtlCol="0">
            <a:spAutoFit/>
          </a:bodyPr>
          <a:lstStyle/>
          <a:p>
            <a:r>
              <a:rPr lang="en-US" dirty="0"/>
              <a:t>Next up is a set of three images I took in front of my house. We rack focus from the apartment building in the background, down the lane, and to the bushes in the foreground.</a:t>
            </a:r>
          </a:p>
          <a:p>
            <a:endParaRPr lang="en-US" dirty="0"/>
          </a:p>
          <a:p>
            <a:r>
              <a:rPr lang="en-US" dirty="0"/>
              <a:t>For this set, I think the max energy method produces the sharpest result. Both the pyramid and average method produce a bit of a blooming effect around the balcony of the building in the background. The max method doesn’t suffer from that effect, and the bushes in the foreground are also sharper.</a:t>
            </a:r>
          </a:p>
          <a:p>
            <a:endParaRPr lang="en-US" dirty="0"/>
          </a:p>
          <a:p>
            <a:r>
              <a:rPr lang="en-US" dirty="0"/>
              <a:t>I took these images without a tripod (notice the big differences in the building on the right), and the alignment stage was able to align them without issue.</a:t>
            </a:r>
          </a:p>
          <a:p>
            <a:endParaRPr lang="en-US" dirty="0"/>
          </a:p>
        </p:txBody>
      </p:sp>
    </p:spTree>
    <p:extLst>
      <p:ext uri="{BB962C8B-B14F-4D97-AF65-F5344CB8AC3E}">
        <p14:creationId xmlns:p14="http://schemas.microsoft.com/office/powerpoint/2010/main" val="70582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 y="819425"/>
            <a:ext cx="2019082"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 y="2164134"/>
            <a:ext cx="2019082"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 y="3508843"/>
            <a:ext cx="2019082" cy="134470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714" y="700429"/>
            <a:ext cx="3264072" cy="2173872"/>
          </a:xfrm>
          <a:prstGeom prst="rect">
            <a:avLst/>
          </a:prstGeom>
        </p:spPr>
      </p:pic>
      <p:sp>
        <p:nvSpPr>
          <p:cNvPr id="6" name="TextBox 5"/>
          <p:cNvSpPr txBox="1"/>
          <p:nvPr/>
        </p:nvSpPr>
        <p:spPr>
          <a:xfrm>
            <a:off x="4091940" y="2425356"/>
            <a:ext cx="1557300" cy="307777"/>
          </a:xfrm>
          <a:prstGeom prst="rect">
            <a:avLst/>
          </a:prstGeom>
          <a:noFill/>
        </p:spPr>
        <p:txBody>
          <a:bodyPr wrap="square" rtlCol="0">
            <a:spAutoFit/>
          </a:bodyPr>
          <a:lstStyle/>
          <a:p>
            <a:pPr algn="ctr"/>
            <a:r>
              <a:rPr lang="en-US" dirty="0"/>
              <a:t>Pyramid</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475" y="700429"/>
            <a:ext cx="3264070" cy="2173871"/>
          </a:xfrm>
          <a:prstGeom prst="rect">
            <a:avLst/>
          </a:prstGeom>
        </p:spPr>
      </p:pic>
      <p:sp>
        <p:nvSpPr>
          <p:cNvPr id="11" name="TextBox 10"/>
          <p:cNvSpPr txBox="1"/>
          <p:nvPr/>
        </p:nvSpPr>
        <p:spPr>
          <a:xfrm>
            <a:off x="7810500" y="2425356"/>
            <a:ext cx="1333500" cy="307777"/>
          </a:xfrm>
          <a:prstGeom prst="rect">
            <a:avLst/>
          </a:prstGeom>
          <a:noFill/>
        </p:spPr>
        <p:txBody>
          <a:bodyPr wrap="square" rtlCol="0">
            <a:spAutoFit/>
          </a:bodyPr>
          <a:lstStyle/>
          <a:p>
            <a:pPr algn="ctr"/>
            <a:r>
              <a:rPr lang="en-US" dirty="0" err="1"/>
              <a:t>Avg</a:t>
            </a:r>
            <a:r>
              <a:rPr lang="en-US" dirty="0"/>
              <a:t> Laplacian</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4055" y="2939364"/>
            <a:ext cx="3264070" cy="2173871"/>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7475" y="2939364"/>
            <a:ext cx="3264070" cy="2173871"/>
          </a:xfrm>
          <a:prstGeom prst="rect">
            <a:avLst/>
          </a:prstGeom>
        </p:spPr>
      </p:pic>
      <p:sp>
        <p:nvSpPr>
          <p:cNvPr id="14" name="TextBox 13"/>
          <p:cNvSpPr txBox="1"/>
          <p:nvPr/>
        </p:nvSpPr>
        <p:spPr>
          <a:xfrm>
            <a:off x="4325706" y="4414126"/>
            <a:ext cx="1332420" cy="523220"/>
          </a:xfrm>
          <a:prstGeom prst="rect">
            <a:avLst/>
          </a:prstGeom>
          <a:noFill/>
        </p:spPr>
        <p:txBody>
          <a:bodyPr wrap="square" rtlCol="0">
            <a:spAutoFit/>
          </a:bodyPr>
          <a:lstStyle/>
          <a:p>
            <a:pPr algn="ctr"/>
            <a:r>
              <a:rPr lang="en-US" dirty="0" err="1"/>
              <a:t>Avg</a:t>
            </a:r>
            <a:r>
              <a:rPr lang="en-US" dirty="0"/>
              <a:t> Laplacian (unsmoothed)</a:t>
            </a:r>
          </a:p>
        </p:txBody>
      </p:sp>
      <p:sp>
        <p:nvSpPr>
          <p:cNvPr id="15" name="TextBox 14"/>
          <p:cNvSpPr txBox="1"/>
          <p:nvPr/>
        </p:nvSpPr>
        <p:spPr>
          <a:xfrm>
            <a:off x="7703820" y="4679571"/>
            <a:ext cx="1440180" cy="307777"/>
          </a:xfrm>
          <a:prstGeom prst="rect">
            <a:avLst/>
          </a:prstGeom>
          <a:noFill/>
        </p:spPr>
        <p:txBody>
          <a:bodyPr wrap="square" rtlCol="0">
            <a:spAutoFit/>
          </a:bodyPr>
          <a:lstStyle/>
          <a:p>
            <a:pPr algn="ctr"/>
            <a:r>
              <a:rPr lang="en-US" dirty="0" err="1"/>
              <a:t>Avg</a:t>
            </a:r>
            <a:r>
              <a:rPr lang="en-US" dirty="0"/>
              <a:t> Sobel</a:t>
            </a:r>
          </a:p>
        </p:txBody>
      </p:sp>
    </p:spTree>
    <p:extLst>
      <p:ext uri="{BB962C8B-B14F-4D97-AF65-F5344CB8AC3E}">
        <p14:creationId xmlns:p14="http://schemas.microsoft.com/office/powerpoint/2010/main" val="339656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 y="819425"/>
            <a:ext cx="2019082"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 y="2164134"/>
            <a:ext cx="2019082"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 y="3508843"/>
            <a:ext cx="2019082" cy="134470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2714" y="700429"/>
            <a:ext cx="3264072" cy="2173872"/>
          </a:xfrm>
          <a:prstGeom prst="rect">
            <a:avLst/>
          </a:prstGeom>
        </p:spPr>
      </p:pic>
      <p:sp>
        <p:nvSpPr>
          <p:cNvPr id="6" name="TextBox 5"/>
          <p:cNvSpPr txBox="1"/>
          <p:nvPr/>
        </p:nvSpPr>
        <p:spPr>
          <a:xfrm>
            <a:off x="4091940" y="2425356"/>
            <a:ext cx="1557300" cy="307777"/>
          </a:xfrm>
          <a:prstGeom prst="rect">
            <a:avLst/>
          </a:prstGeom>
          <a:noFill/>
        </p:spPr>
        <p:txBody>
          <a:bodyPr wrap="square" rtlCol="0">
            <a:spAutoFit/>
          </a:bodyPr>
          <a:lstStyle/>
          <a:p>
            <a:pPr algn="ctr"/>
            <a:r>
              <a:rPr lang="en-US" dirty="0"/>
              <a:t>Pyramid</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475" y="700429"/>
            <a:ext cx="3264070" cy="2173871"/>
          </a:xfrm>
          <a:prstGeom prst="rect">
            <a:avLst/>
          </a:prstGeom>
        </p:spPr>
      </p:pic>
      <p:sp>
        <p:nvSpPr>
          <p:cNvPr id="11" name="TextBox 10"/>
          <p:cNvSpPr txBox="1"/>
          <p:nvPr/>
        </p:nvSpPr>
        <p:spPr>
          <a:xfrm>
            <a:off x="7810500" y="2425356"/>
            <a:ext cx="1333500" cy="307777"/>
          </a:xfrm>
          <a:prstGeom prst="rect">
            <a:avLst/>
          </a:prstGeom>
          <a:noFill/>
        </p:spPr>
        <p:txBody>
          <a:bodyPr wrap="square" rtlCol="0">
            <a:spAutoFit/>
          </a:bodyPr>
          <a:lstStyle/>
          <a:p>
            <a:pPr algn="ctr"/>
            <a:r>
              <a:rPr lang="en-US" dirty="0"/>
              <a:t>Max Laplacian</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4055" y="2939364"/>
            <a:ext cx="3264070" cy="2173871"/>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7475" y="2939364"/>
            <a:ext cx="3264070" cy="2173871"/>
          </a:xfrm>
          <a:prstGeom prst="rect">
            <a:avLst/>
          </a:prstGeom>
        </p:spPr>
      </p:pic>
      <p:sp>
        <p:nvSpPr>
          <p:cNvPr id="14" name="TextBox 13"/>
          <p:cNvSpPr txBox="1"/>
          <p:nvPr/>
        </p:nvSpPr>
        <p:spPr>
          <a:xfrm>
            <a:off x="4325706" y="4414126"/>
            <a:ext cx="1332420" cy="523220"/>
          </a:xfrm>
          <a:prstGeom prst="rect">
            <a:avLst/>
          </a:prstGeom>
          <a:noFill/>
        </p:spPr>
        <p:txBody>
          <a:bodyPr wrap="square" rtlCol="0">
            <a:spAutoFit/>
          </a:bodyPr>
          <a:lstStyle/>
          <a:p>
            <a:pPr algn="ctr"/>
            <a:r>
              <a:rPr lang="en-US" dirty="0"/>
              <a:t>Max Laplacian (unsmoothed)</a:t>
            </a:r>
          </a:p>
        </p:txBody>
      </p:sp>
      <p:sp>
        <p:nvSpPr>
          <p:cNvPr id="15" name="TextBox 14"/>
          <p:cNvSpPr txBox="1"/>
          <p:nvPr/>
        </p:nvSpPr>
        <p:spPr>
          <a:xfrm>
            <a:off x="7703820" y="4679571"/>
            <a:ext cx="1440180" cy="307777"/>
          </a:xfrm>
          <a:prstGeom prst="rect">
            <a:avLst/>
          </a:prstGeom>
          <a:noFill/>
        </p:spPr>
        <p:txBody>
          <a:bodyPr wrap="square" rtlCol="0">
            <a:spAutoFit/>
          </a:bodyPr>
          <a:lstStyle/>
          <a:p>
            <a:pPr algn="ctr"/>
            <a:r>
              <a:rPr lang="en-US" dirty="0"/>
              <a:t>Max Sobel</a:t>
            </a:r>
          </a:p>
        </p:txBody>
      </p:sp>
    </p:spTree>
    <p:extLst>
      <p:ext uri="{BB962C8B-B14F-4D97-AF65-F5344CB8AC3E}">
        <p14:creationId xmlns:p14="http://schemas.microsoft.com/office/powerpoint/2010/main" val="399922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81" y="753135"/>
            <a:ext cx="1456028" cy="218622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9" y="2680125"/>
            <a:ext cx="1456028" cy="2186229"/>
          </a:xfrm>
          <a:prstGeom prst="rect">
            <a:avLst/>
          </a:prstGeom>
        </p:spPr>
      </p:pic>
      <p:sp>
        <p:nvSpPr>
          <p:cNvPr id="9" name="TextBox 8"/>
          <p:cNvSpPr txBox="1"/>
          <p:nvPr/>
        </p:nvSpPr>
        <p:spPr>
          <a:xfrm>
            <a:off x="2979420" y="1255473"/>
            <a:ext cx="5875020" cy="3108543"/>
          </a:xfrm>
          <a:prstGeom prst="rect">
            <a:avLst/>
          </a:prstGeom>
          <a:noFill/>
        </p:spPr>
        <p:txBody>
          <a:bodyPr wrap="square" rtlCol="0">
            <a:spAutoFit/>
          </a:bodyPr>
          <a:lstStyle/>
          <a:p>
            <a:r>
              <a:rPr lang="en-US" dirty="0"/>
              <a:t>This is a simpler image set, with clear background/foreground objects and not as much of a gradual transition as the others.</a:t>
            </a:r>
          </a:p>
          <a:p>
            <a:endParaRPr lang="en-US" dirty="0"/>
          </a:p>
          <a:p>
            <a:r>
              <a:rPr lang="en-US" dirty="0"/>
              <a:t>In the foreground I propped up the book Superintelligence by Nick </a:t>
            </a:r>
            <a:r>
              <a:rPr lang="en-US" dirty="0" err="1"/>
              <a:t>Bostrom</a:t>
            </a:r>
            <a:r>
              <a:rPr lang="en-US" dirty="0"/>
              <a:t> (highly recommended) on the. In the background we can see a floating bookshelf and blinds. Lots of sharp lines there, it will be interesting to see how the algorithms handle them. Will the titles still be legible?</a:t>
            </a:r>
          </a:p>
          <a:p>
            <a:endParaRPr lang="en-US" dirty="0"/>
          </a:p>
          <a:p>
            <a:r>
              <a:rPr lang="en-US" dirty="0"/>
              <a:t>The pyramid method is hands-down the winner here. The max method has serious </a:t>
            </a:r>
            <a:r>
              <a:rPr lang="en-US" dirty="0" err="1"/>
              <a:t>artifacting</a:t>
            </a:r>
            <a:r>
              <a:rPr lang="en-US" dirty="0"/>
              <a:t> between the blinds, and the average method has a lot of ghosting around the book in the foreground. The pyramid method has none of these issue, and the titles on the spines of the books in the background are nice and sharp.</a:t>
            </a:r>
          </a:p>
        </p:txBody>
      </p:sp>
    </p:spTree>
    <p:extLst>
      <p:ext uri="{BB962C8B-B14F-4D97-AF65-F5344CB8AC3E}">
        <p14:creationId xmlns:p14="http://schemas.microsoft.com/office/powerpoint/2010/main" val="210130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318" y="685197"/>
            <a:ext cx="2193331" cy="3293289"/>
          </a:xfrm>
          <a:prstGeom prst="rect">
            <a:avLst/>
          </a:prstGeom>
        </p:spPr>
      </p:pic>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81" y="753135"/>
            <a:ext cx="1456028" cy="218622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1528" y="685196"/>
            <a:ext cx="2193331" cy="3293292"/>
          </a:xfrm>
          <a:prstGeom prst="rect">
            <a:avLst/>
          </a:prstGeom>
        </p:spPr>
      </p:pic>
      <p:sp>
        <p:nvSpPr>
          <p:cNvPr id="6" name="TextBox 5"/>
          <p:cNvSpPr txBox="1"/>
          <p:nvPr/>
        </p:nvSpPr>
        <p:spPr>
          <a:xfrm>
            <a:off x="2651760" y="4096282"/>
            <a:ext cx="1557300" cy="307777"/>
          </a:xfrm>
          <a:prstGeom prst="rect">
            <a:avLst/>
          </a:prstGeom>
          <a:noFill/>
        </p:spPr>
        <p:txBody>
          <a:bodyPr wrap="square" rtlCol="0">
            <a:spAutoFit/>
          </a:bodyPr>
          <a:lstStyle/>
          <a:p>
            <a:pPr algn="ctr"/>
            <a:r>
              <a:rPr lang="en-US" dirty="0"/>
              <a:t>Pyramid</a:t>
            </a:r>
          </a:p>
        </p:txBody>
      </p:sp>
      <p:sp>
        <p:nvSpPr>
          <p:cNvPr id="11" name="TextBox 10"/>
          <p:cNvSpPr txBox="1"/>
          <p:nvPr/>
        </p:nvSpPr>
        <p:spPr>
          <a:xfrm>
            <a:off x="7332233" y="4101405"/>
            <a:ext cx="1333500" cy="307777"/>
          </a:xfrm>
          <a:prstGeom prst="rect">
            <a:avLst/>
          </a:prstGeom>
          <a:noFill/>
        </p:spPr>
        <p:txBody>
          <a:bodyPr wrap="square" rtlCol="0">
            <a:spAutoFit/>
          </a:bodyPr>
          <a:lstStyle/>
          <a:p>
            <a:pPr algn="ctr"/>
            <a:r>
              <a:rPr lang="en-US" dirty="0"/>
              <a:t>Max Laplacian</a:t>
            </a:r>
          </a:p>
        </p:txBody>
      </p:sp>
      <p:sp>
        <p:nvSpPr>
          <p:cNvPr id="14" name="TextBox 13"/>
          <p:cNvSpPr txBox="1"/>
          <p:nvPr/>
        </p:nvSpPr>
        <p:spPr>
          <a:xfrm>
            <a:off x="5082378" y="4096282"/>
            <a:ext cx="1332420" cy="307777"/>
          </a:xfrm>
          <a:prstGeom prst="rect">
            <a:avLst/>
          </a:prstGeom>
          <a:noFill/>
        </p:spPr>
        <p:txBody>
          <a:bodyPr wrap="square" rtlCol="0">
            <a:spAutoFit/>
          </a:bodyPr>
          <a:lstStyle/>
          <a:p>
            <a:pPr algn="ctr"/>
            <a:r>
              <a:rPr lang="en-US" dirty="0" err="1"/>
              <a:t>Avg</a:t>
            </a:r>
            <a:r>
              <a:rPr lang="en-US" dirty="0"/>
              <a:t> Laplacian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869" y="2680125"/>
            <a:ext cx="1456028" cy="218622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923" y="685197"/>
            <a:ext cx="2193331" cy="3293289"/>
          </a:xfrm>
          <a:prstGeom prst="rect">
            <a:avLst/>
          </a:prstGeom>
        </p:spPr>
      </p:pic>
    </p:spTree>
    <p:extLst>
      <p:ext uri="{BB962C8B-B14F-4D97-AF65-F5344CB8AC3E}">
        <p14:creationId xmlns:p14="http://schemas.microsoft.com/office/powerpoint/2010/main" val="77728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8983980" cy="573900"/>
          </a:xfrm>
          <a:prstGeom prst="rect">
            <a:avLst/>
          </a:prstGeom>
        </p:spPr>
        <p:txBody>
          <a:bodyPr wrap="square" lIns="91425" tIns="91425" rIns="91425" bIns="91425" anchor="b" anchorCtr="0">
            <a:noAutofit/>
          </a:bodyPr>
          <a:lstStyle/>
          <a:p>
            <a:pPr lvl="0" algn="ctr">
              <a:spcBef>
                <a:spcPts val="0"/>
              </a:spcBef>
              <a:buNone/>
            </a:pPr>
            <a:r>
              <a:rPr lang="en" sz="3000" dirty="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4" name="TextBox 3"/>
          <p:cNvSpPr txBox="1"/>
          <p:nvPr/>
        </p:nvSpPr>
        <p:spPr>
          <a:xfrm>
            <a:off x="335280" y="1714500"/>
            <a:ext cx="8450580" cy="1384995"/>
          </a:xfrm>
          <a:prstGeom prst="rect">
            <a:avLst/>
          </a:prstGeom>
          <a:noFill/>
        </p:spPr>
        <p:txBody>
          <a:bodyPr wrap="square" rtlCol="0">
            <a:spAutoFit/>
          </a:bodyPr>
          <a:lstStyle/>
          <a:p>
            <a:pPr algn="ctr"/>
            <a:r>
              <a:rPr lang="en-US" sz="2800" dirty="0"/>
              <a:t>For the full collection of five result sets,</a:t>
            </a:r>
          </a:p>
          <a:p>
            <a:pPr algn="ctr"/>
            <a:r>
              <a:rPr lang="en-US" sz="2800" dirty="0"/>
              <a:t>with nine blended version of each set,</a:t>
            </a:r>
          </a:p>
          <a:p>
            <a:pPr algn="ctr"/>
            <a:r>
              <a:rPr lang="en-US" sz="2800" dirty="0"/>
              <a:t>please see the images/output folder</a:t>
            </a:r>
            <a:endParaRPr lang="en-US" sz="1800" dirty="0"/>
          </a:p>
        </p:txBody>
      </p:sp>
    </p:spTree>
    <p:extLst>
      <p:ext uri="{BB962C8B-B14F-4D97-AF65-F5344CB8AC3E}">
        <p14:creationId xmlns:p14="http://schemas.microsoft.com/office/powerpoint/2010/main" val="168048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a:t>Project Development</a:t>
            </a:r>
          </a:p>
        </p:txBody>
      </p:sp>
      <p:sp>
        <p:nvSpPr>
          <p:cNvPr id="2" name="Text Placeholder 1"/>
          <p:cNvSpPr>
            <a:spLocks noGrp="1"/>
          </p:cNvSpPr>
          <p:nvPr>
            <p:ph type="body" idx="1"/>
          </p:nvPr>
        </p:nvSpPr>
        <p:spPr>
          <a:xfrm>
            <a:off x="457200" y="967027"/>
            <a:ext cx="8229600" cy="3958823"/>
          </a:xfrm>
        </p:spPr>
        <p:txBody>
          <a:bodyPr/>
          <a:lstStyle/>
          <a:p>
            <a:pPr>
              <a:buNone/>
            </a:pPr>
            <a:r>
              <a:rPr lang="en-US" sz="1600" dirty="0"/>
              <a:t>Research is the first step of any project. Unfortunately, I seem to have forgotten that. I didn’t pay close enough attention the paper I originally chose to try and replicate. I therefore didn’t notice that its focus stacking algorithms used an unspecified machine learning technique to estimate focus depth. Hitting the </a:t>
            </a:r>
            <a:r>
              <a:rPr lang="en-US" sz="1600" dirty="0" err="1"/>
              <a:t>interwebs</a:t>
            </a:r>
            <a:r>
              <a:rPr lang="en-US" sz="1600" dirty="0"/>
              <a:t> again, I found Wang and Chang’s paper with its clear, pyramid-based method, and we were off to the races!</a:t>
            </a:r>
          </a:p>
          <a:p>
            <a:pPr>
              <a:buNone/>
            </a:pPr>
            <a:endParaRPr lang="en-US" sz="1600" dirty="0"/>
          </a:p>
          <a:p>
            <a:pPr>
              <a:buNone/>
            </a:pPr>
            <a:r>
              <a:rPr lang="en-US" sz="1600" dirty="0"/>
              <a:t>Before trying to implement the pyramid fusion technique, I first wanted to make sure that my image alignment pipeline stage was working properly. I didn’t have great success with the panorama assignment (lots of ghosting), so I decided to research if there were any alternatives to the ORB </a:t>
            </a:r>
            <a:r>
              <a:rPr lang="en-US" sz="1600" dirty="0" err="1"/>
              <a:t>keypoints</a:t>
            </a:r>
            <a:r>
              <a:rPr lang="en-US" sz="1600" dirty="0"/>
              <a:t> method. Lo and behold, I found out about </a:t>
            </a:r>
            <a:r>
              <a:rPr lang="en-US" sz="1600" dirty="0">
                <a:hlinkClick r:id="rId3"/>
              </a:rPr>
              <a:t>ECC image alignment</a:t>
            </a:r>
            <a:r>
              <a:rPr lang="en-US" sz="1600" dirty="0"/>
              <a:t>, added in </a:t>
            </a:r>
            <a:r>
              <a:rPr lang="en-US" sz="1600" dirty="0" err="1"/>
              <a:t>OpenCV</a:t>
            </a:r>
            <a:r>
              <a:rPr lang="en-US" sz="1600" dirty="0"/>
              <a:t> 3.</a:t>
            </a:r>
          </a:p>
          <a:p>
            <a:pPr>
              <a:buNone/>
            </a:pPr>
            <a:endParaRPr lang="en-US" sz="1600" dirty="0"/>
          </a:p>
          <a:p>
            <a:pPr>
              <a:buNone/>
            </a:pPr>
            <a:r>
              <a:rPr lang="en-US" sz="1600" dirty="0"/>
              <a:t>So, that’s where I started…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(alignment)</a:t>
            </a:r>
          </a:p>
        </p:txBody>
      </p:sp>
      <p:sp>
        <p:nvSpPr>
          <p:cNvPr id="2" name="Text Placeholder 1"/>
          <p:cNvSpPr>
            <a:spLocks noGrp="1"/>
          </p:cNvSpPr>
          <p:nvPr>
            <p:ph type="body" idx="1"/>
          </p:nvPr>
        </p:nvSpPr>
        <p:spPr>
          <a:xfrm>
            <a:off x="190774" y="967027"/>
            <a:ext cx="3183954" cy="3958823"/>
          </a:xfrm>
        </p:spPr>
        <p:txBody>
          <a:bodyPr/>
          <a:lstStyle/>
          <a:p>
            <a:pPr>
              <a:buNone/>
            </a:pPr>
            <a:r>
              <a:rPr lang="en-US" sz="1200" dirty="0"/>
              <a:t>This iterative alignment method generates a </a:t>
            </a:r>
            <a:r>
              <a:rPr lang="en-US" sz="1200" dirty="0" err="1"/>
              <a:t>homography</a:t>
            </a:r>
            <a:r>
              <a:rPr lang="en-US" sz="1200" dirty="0"/>
              <a:t>, just like the </a:t>
            </a:r>
            <a:r>
              <a:rPr lang="en-US" sz="1200" dirty="0" err="1"/>
              <a:t>keypoints</a:t>
            </a:r>
            <a:r>
              <a:rPr lang="en-US" sz="1200" dirty="0"/>
              <a:t> method we used in panorama. However, it is much simpler to use (though I suspect it is a bit slower).</a:t>
            </a:r>
          </a:p>
          <a:p>
            <a:pPr>
              <a:buNone/>
            </a:pPr>
            <a:endParaRPr lang="en-US" sz="1200" dirty="0"/>
          </a:p>
          <a:p>
            <a:pPr>
              <a:buNone/>
            </a:pPr>
            <a:r>
              <a:rPr lang="en-US" sz="1200" dirty="0"/>
              <a:t>The image is first converted to grayscale, then the </a:t>
            </a:r>
            <a:r>
              <a:rPr lang="en-US" sz="1200" dirty="0" err="1"/>
              <a:t>homography</a:t>
            </a:r>
            <a:r>
              <a:rPr lang="en-US" sz="1200" dirty="0"/>
              <a:t> is found by matching each image to the first image. “First” here doesn’t have any significance, there is no important ordering, it’s just important that they are all aligned to the same image.</a:t>
            </a:r>
          </a:p>
          <a:p>
            <a:pPr>
              <a:buNone/>
            </a:pPr>
            <a:endParaRPr lang="en-US" sz="1200" dirty="0"/>
          </a:p>
          <a:p>
            <a:pPr>
              <a:buNone/>
            </a:pPr>
            <a:r>
              <a:rPr lang="en-US" sz="1200" dirty="0"/>
              <a:t>Both the grayscale and color images are then warped to match the first image using the calculated </a:t>
            </a:r>
            <a:r>
              <a:rPr lang="en-US" sz="1200" dirty="0" err="1"/>
              <a:t>homography</a:t>
            </a:r>
            <a:r>
              <a:rPr lang="en-US" sz="1200" dirty="0"/>
              <a:t>.</a:t>
            </a:r>
          </a:p>
          <a:p>
            <a:pPr>
              <a:buNone/>
            </a:pPr>
            <a:endParaRPr lang="en-US" sz="1200" dirty="0"/>
          </a:p>
          <a:p>
            <a:pPr>
              <a:buNone/>
            </a:pPr>
            <a:r>
              <a:rPr lang="en-US" sz="1200" dirty="0"/>
              <a:t>Both the aligned and grayscale images are returned, which saves some time later in the pipeline.</a:t>
            </a:r>
          </a:p>
        </p:txBody>
      </p:sp>
      <p:pic>
        <p:nvPicPr>
          <p:cNvPr id="3" name="Picture 2"/>
          <p:cNvPicPr>
            <a:picLocks noChangeAspect="1"/>
          </p:cNvPicPr>
          <p:nvPr/>
        </p:nvPicPr>
        <p:blipFill>
          <a:blip r:embed="rId3"/>
          <a:stretch>
            <a:fillRect/>
          </a:stretch>
        </p:blipFill>
        <p:spPr>
          <a:xfrm>
            <a:off x="3519453" y="1302526"/>
            <a:ext cx="5504702" cy="3133446"/>
          </a:xfrm>
          <a:prstGeom prst="rect">
            <a:avLst/>
          </a:prstGeom>
        </p:spPr>
      </p:pic>
    </p:spTree>
    <p:extLst>
      <p:ext uri="{BB962C8B-B14F-4D97-AF65-F5344CB8AC3E}">
        <p14:creationId xmlns:p14="http://schemas.microsoft.com/office/powerpoint/2010/main" val="18281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(energy maps)</a:t>
            </a:r>
          </a:p>
        </p:txBody>
      </p:sp>
      <p:sp>
        <p:nvSpPr>
          <p:cNvPr id="2" name="Text Placeholder 1"/>
          <p:cNvSpPr>
            <a:spLocks noGrp="1"/>
          </p:cNvSpPr>
          <p:nvPr>
            <p:ph type="body" idx="1"/>
          </p:nvPr>
        </p:nvSpPr>
        <p:spPr>
          <a:xfrm>
            <a:off x="190774" y="2295868"/>
            <a:ext cx="3183954" cy="2629982"/>
          </a:xfrm>
        </p:spPr>
        <p:txBody>
          <a:bodyPr/>
          <a:lstStyle/>
          <a:p>
            <a:pPr>
              <a:buNone/>
            </a:pPr>
            <a:r>
              <a:rPr lang="en-US" sz="1200" dirty="0"/>
              <a:t>Which brings us to our next snippet of code: obtaining and smoothing the energy map. As mentioned above, both Sobel and Laplacian methods are available to the user, though in general I found the Laplacian energy function to give better results.</a:t>
            </a:r>
          </a:p>
          <a:p>
            <a:pPr>
              <a:buNone/>
            </a:pPr>
            <a:endParaRPr lang="en-US" sz="1200" dirty="0"/>
          </a:p>
          <a:p>
            <a:pPr>
              <a:buNone/>
            </a:pPr>
            <a:r>
              <a:rPr lang="en-US" sz="1200" dirty="0"/>
              <a:t>Smoothing the energy map is just a matter of applying a bilateral filter. I chose a bilateral filter to preserve edges in the energy map.</a:t>
            </a:r>
          </a:p>
        </p:txBody>
      </p:sp>
      <p:pic>
        <p:nvPicPr>
          <p:cNvPr id="4" name="Picture 3"/>
          <p:cNvPicPr>
            <a:picLocks noChangeAspect="1"/>
          </p:cNvPicPr>
          <p:nvPr/>
        </p:nvPicPr>
        <p:blipFill>
          <a:blip r:embed="rId3"/>
          <a:stretch>
            <a:fillRect/>
          </a:stretch>
        </p:blipFill>
        <p:spPr>
          <a:xfrm>
            <a:off x="3586115" y="2421523"/>
            <a:ext cx="5498680" cy="2378672"/>
          </a:xfrm>
          <a:prstGeom prst="rect">
            <a:avLst/>
          </a:prstGeom>
        </p:spPr>
      </p:pic>
      <p:sp>
        <p:nvSpPr>
          <p:cNvPr id="5" name="Rectangle 4"/>
          <p:cNvSpPr/>
          <p:nvPr/>
        </p:nvSpPr>
        <p:spPr>
          <a:xfrm>
            <a:off x="190774" y="830876"/>
            <a:ext cx="8894021" cy="1384995"/>
          </a:xfrm>
          <a:prstGeom prst="rect">
            <a:avLst/>
          </a:prstGeom>
        </p:spPr>
        <p:txBody>
          <a:bodyPr wrap="square">
            <a:spAutoFit/>
          </a:bodyPr>
          <a:lstStyle/>
          <a:p>
            <a:r>
              <a:rPr lang="en-US" sz="1200" dirty="0"/>
              <a:t>After using an </a:t>
            </a:r>
            <a:r>
              <a:rPr lang="en-US" sz="1200" dirty="0" err="1"/>
              <a:t>Jupyter</a:t>
            </a:r>
            <a:r>
              <a:rPr lang="en-US" sz="1200" dirty="0"/>
              <a:t> notebook to run some tests on the alignment function, I still wasn’t quite ready to tackle the pyramid pipeline. I wanted to try a simpler method first to make sure that everything was working end-to-end. That’s when I came up with the idea of to try just taking the max or average of some energy function.</a:t>
            </a:r>
          </a:p>
          <a:p>
            <a:endParaRPr lang="en-US" sz="1200" dirty="0"/>
          </a:p>
          <a:p>
            <a:r>
              <a:rPr lang="en-US" sz="1200" dirty="0"/>
              <a:t>Drawing upon the midterm project, I used the sum of the absolute values of Sobel derivatives in x and y as my first energy function. Then, I came across this </a:t>
            </a:r>
            <a:r>
              <a:rPr lang="en-US" sz="1200" dirty="0">
                <a:hlinkClick r:id="rId4"/>
              </a:rPr>
              <a:t>Stack Overflow question</a:t>
            </a:r>
            <a:r>
              <a:rPr lang="en-US" sz="1200" dirty="0"/>
              <a:t> on common focus stacking algorithms. I decided I would also try the suggestion on that thread of using a Laplacian edge detector on a Gaussian blurred image.</a:t>
            </a:r>
          </a:p>
        </p:txBody>
      </p:sp>
    </p:spTree>
    <p:extLst>
      <p:ext uri="{BB962C8B-B14F-4D97-AF65-F5344CB8AC3E}">
        <p14:creationId xmlns:p14="http://schemas.microsoft.com/office/powerpoint/2010/main" val="419214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9" name="Shape 6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 y="0"/>
            <a:ext cx="1068139" cy="1603814"/>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0923"/>
          <a:stretch/>
        </p:blipFill>
        <p:spPr>
          <a:xfrm>
            <a:off x="2132015" y="1808412"/>
            <a:ext cx="866830" cy="1645920"/>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22444"/>
          <a:stretch/>
        </p:blipFill>
        <p:spPr>
          <a:xfrm>
            <a:off x="2157038" y="3454332"/>
            <a:ext cx="850148" cy="164592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1190" y="904206"/>
            <a:ext cx="1372974" cy="91440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1190" y="-10194"/>
            <a:ext cx="1372973" cy="914400"/>
          </a:xfrm>
          <a:prstGeom prst="rect">
            <a:avLst/>
          </a:prstGeom>
        </p:spPr>
      </p:pic>
      <p:pic>
        <p:nvPicPr>
          <p:cNvPr id="37" name="Picture 36"/>
          <p:cNvPicPr>
            <a:picLocks noChangeAspect="1"/>
          </p:cNvPicPr>
          <p:nvPr/>
        </p:nvPicPr>
        <p:blipFill rotWithShape="1">
          <a:blip r:embed="rId8">
            <a:extLst>
              <a:ext uri="{28A0092B-C50C-407E-A947-70E740481C1C}">
                <a14:useLocalDpi xmlns:a14="http://schemas.microsoft.com/office/drawing/2010/main" val="0"/>
              </a:ext>
            </a:extLst>
          </a:blip>
          <a:srcRect l="18373" r="3856"/>
          <a:stretch/>
        </p:blipFill>
        <p:spPr>
          <a:xfrm>
            <a:off x="2998845" y="1808412"/>
            <a:ext cx="1704993" cy="3291841"/>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4163" y="-10194"/>
            <a:ext cx="2745946" cy="1828800"/>
          </a:xfrm>
          <a:prstGeom prst="rect">
            <a:avLst/>
          </a:prstGeom>
        </p:spPr>
      </p:pic>
      <p:pic>
        <p:nvPicPr>
          <p:cNvPr id="46" name="Picture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163" y="0"/>
            <a:ext cx="1068139" cy="1603814"/>
          </a:xfrm>
          <a:prstGeom prst="rect">
            <a:avLst/>
          </a:prstGeom>
        </p:spPr>
      </p:pic>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0109" y="-8848"/>
            <a:ext cx="2893891" cy="1924437"/>
          </a:xfrm>
          <a:prstGeom prst="rect">
            <a:avLst/>
          </a:prstGeom>
        </p:spPr>
      </p:pic>
      <p:pic>
        <p:nvPicPr>
          <p:cNvPr id="34" name="Picture 33"/>
          <p:cNvPicPr>
            <a:picLocks noChangeAspect="1"/>
          </p:cNvPicPr>
          <p:nvPr/>
        </p:nvPicPr>
        <p:blipFill rotWithShape="1">
          <a:blip r:embed="rId12">
            <a:extLst>
              <a:ext uri="{28A0092B-C50C-407E-A947-70E740481C1C}">
                <a14:useLocalDpi xmlns:a14="http://schemas.microsoft.com/office/drawing/2010/main" val="0"/>
              </a:ext>
            </a:extLst>
          </a:blip>
          <a:srcRect t="14352" b="8796"/>
          <a:stretch/>
        </p:blipFill>
        <p:spPr>
          <a:xfrm>
            <a:off x="4712179" y="1808412"/>
            <a:ext cx="991341" cy="1143941"/>
          </a:xfrm>
          <a:prstGeom prst="rect">
            <a:avLst/>
          </a:prstGeom>
        </p:spPr>
      </p:pic>
      <p:pic>
        <p:nvPicPr>
          <p:cNvPr id="35" name="Picture 34"/>
          <p:cNvPicPr>
            <a:picLocks noChangeAspect="1"/>
          </p:cNvPicPr>
          <p:nvPr/>
        </p:nvPicPr>
        <p:blipFill rotWithShape="1">
          <a:blip r:embed="rId13">
            <a:extLst>
              <a:ext uri="{28A0092B-C50C-407E-A947-70E740481C1C}">
                <a14:useLocalDpi xmlns:a14="http://schemas.microsoft.com/office/drawing/2010/main" val="0"/>
              </a:ext>
            </a:extLst>
          </a:blip>
          <a:srcRect t="14352" b="8737"/>
          <a:stretch/>
        </p:blipFill>
        <p:spPr>
          <a:xfrm>
            <a:off x="5705959" y="1808412"/>
            <a:ext cx="991341" cy="1144803"/>
          </a:xfrm>
          <a:prstGeom prst="rect">
            <a:avLst/>
          </a:prstGeom>
        </p:spPr>
      </p:pic>
      <p:pic>
        <p:nvPicPr>
          <p:cNvPr id="36" name="Picture 35"/>
          <p:cNvPicPr>
            <a:picLocks noChangeAspect="1"/>
          </p:cNvPicPr>
          <p:nvPr/>
        </p:nvPicPr>
        <p:blipFill rotWithShape="1">
          <a:blip r:embed="rId14">
            <a:extLst>
              <a:ext uri="{28A0092B-C50C-407E-A947-70E740481C1C}">
                <a14:useLocalDpi xmlns:a14="http://schemas.microsoft.com/office/drawing/2010/main" val="0"/>
              </a:ext>
            </a:extLst>
          </a:blip>
          <a:srcRect t="16689" b="10021"/>
          <a:stretch/>
        </p:blipFill>
        <p:spPr>
          <a:xfrm>
            <a:off x="4712179" y="2962548"/>
            <a:ext cx="1985121" cy="2184514"/>
          </a:xfrm>
          <a:prstGeom prst="rect">
            <a:avLst/>
          </a:prstGeom>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028" y="1604756"/>
            <a:ext cx="2117547" cy="3179501"/>
          </a:xfrm>
          <a:prstGeom prst="rect">
            <a:avLst/>
          </a:prstGeom>
        </p:spPr>
      </p:pic>
      <p:sp>
        <p:nvSpPr>
          <p:cNvPr id="73" name="Shape 73"/>
          <p:cNvSpPr txBox="1"/>
          <p:nvPr/>
        </p:nvSpPr>
        <p:spPr>
          <a:xfrm>
            <a:off x="6697300" y="4606529"/>
            <a:ext cx="2525641" cy="493723"/>
          </a:xfrm>
          <a:prstGeom prst="rect">
            <a:avLst/>
          </a:prstGeom>
          <a:noFill/>
          <a:ln>
            <a:noFill/>
          </a:ln>
        </p:spPr>
        <p:txBody>
          <a:bodyPr wrap="square" lIns="91425" tIns="91425" rIns="91425" bIns="91425" anchor="ctr" anchorCtr="0">
            <a:noAutofit/>
          </a:bodyPr>
          <a:lstStyle/>
          <a:p>
            <a:pPr lvl="0" algn="ctr" rtl="0">
              <a:spcBef>
                <a:spcPts val="0"/>
              </a:spcBef>
              <a:buNone/>
            </a:pPr>
            <a:r>
              <a:rPr lang="en" sz="3600" b="1" dirty="0">
                <a:solidFill>
                  <a:schemeClr val="tx1"/>
                </a:solidFill>
              </a:rPr>
              <a:t>Showcase</a:t>
            </a:r>
          </a:p>
        </p:txBody>
      </p:sp>
      <p:pic>
        <p:nvPicPr>
          <p:cNvPr id="30" name="Picture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56958" y="3230149"/>
            <a:ext cx="1985121" cy="1320106"/>
          </a:xfrm>
          <a:prstGeom prst="rect">
            <a:avLst/>
          </a:prstGeom>
        </p:spPr>
      </p:pic>
      <p:pic>
        <p:nvPicPr>
          <p:cNvPr id="25" name="Picture 2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65298" y="1915589"/>
            <a:ext cx="1976781" cy="13145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(blending)</a:t>
            </a:r>
          </a:p>
        </p:txBody>
      </p:sp>
      <p:sp>
        <p:nvSpPr>
          <p:cNvPr id="5" name="Rectangle 4"/>
          <p:cNvSpPr/>
          <p:nvPr/>
        </p:nvSpPr>
        <p:spPr>
          <a:xfrm>
            <a:off x="190774" y="1370306"/>
            <a:ext cx="3710227" cy="2677656"/>
          </a:xfrm>
          <a:prstGeom prst="rect">
            <a:avLst/>
          </a:prstGeom>
        </p:spPr>
        <p:txBody>
          <a:bodyPr wrap="square">
            <a:spAutoFit/>
          </a:bodyPr>
          <a:lstStyle/>
          <a:p>
            <a:r>
              <a:rPr lang="en-US" sz="1200" dirty="0"/>
              <a:t>Finally, given some energy map, we need a way to blend the images. I wanted to try two methods: the highest energy, and a blend weighted by energy. Both are implemented in the snippet to the right.</a:t>
            </a:r>
          </a:p>
          <a:p>
            <a:endParaRPr lang="en-US" sz="1200" dirty="0"/>
          </a:p>
          <a:p>
            <a:r>
              <a:rPr lang="en-US" sz="1200" dirty="0"/>
              <a:t>The average choice is straightforward. That little bit with </a:t>
            </a:r>
            <a:r>
              <a:rPr lang="en-US" sz="1200" dirty="0" err="1"/>
              <a:t>np.divide</a:t>
            </a:r>
            <a:r>
              <a:rPr lang="en-US" sz="1200" dirty="0"/>
              <a:t> is just a way to avoid warnings about division by zero.</a:t>
            </a:r>
          </a:p>
          <a:p>
            <a:endParaRPr lang="en-US" sz="1200" dirty="0"/>
          </a:p>
          <a:p>
            <a:r>
              <a:rPr lang="en-US" sz="1200" dirty="0"/>
              <a:t>With the max option, the blending weight for each pixel gets set to 1 for the layer with the highest energy and 0 for the other layers.</a:t>
            </a:r>
          </a:p>
          <a:p>
            <a:endParaRPr lang="en-US" sz="1200" dirty="0"/>
          </a:p>
          <a:p>
            <a:r>
              <a:rPr lang="en-US" sz="1200" dirty="0"/>
              <a:t>Lastly, we blend them all together.</a:t>
            </a:r>
          </a:p>
        </p:txBody>
      </p:sp>
      <p:pic>
        <p:nvPicPr>
          <p:cNvPr id="3" name="Picture 2"/>
          <p:cNvPicPr>
            <a:picLocks noChangeAspect="1"/>
          </p:cNvPicPr>
          <p:nvPr/>
        </p:nvPicPr>
        <p:blipFill>
          <a:blip r:embed="rId3"/>
          <a:stretch>
            <a:fillRect/>
          </a:stretch>
        </p:blipFill>
        <p:spPr>
          <a:xfrm>
            <a:off x="4019413" y="1822319"/>
            <a:ext cx="5071960" cy="1773630"/>
          </a:xfrm>
          <a:prstGeom prst="rect">
            <a:avLst/>
          </a:prstGeom>
        </p:spPr>
      </p:pic>
    </p:spTree>
    <p:extLst>
      <p:ext uri="{BB962C8B-B14F-4D97-AF65-F5344CB8AC3E}">
        <p14:creationId xmlns:p14="http://schemas.microsoft.com/office/powerpoint/2010/main" val="1503226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(API)</a:t>
            </a:r>
          </a:p>
        </p:txBody>
      </p:sp>
      <p:sp>
        <p:nvSpPr>
          <p:cNvPr id="5" name="Rectangle 4"/>
          <p:cNvSpPr/>
          <p:nvPr/>
        </p:nvSpPr>
        <p:spPr>
          <a:xfrm>
            <a:off x="190773" y="830876"/>
            <a:ext cx="4269393" cy="3970318"/>
          </a:xfrm>
          <a:prstGeom prst="rect">
            <a:avLst/>
          </a:prstGeom>
        </p:spPr>
        <p:txBody>
          <a:bodyPr wrap="square">
            <a:spAutoFit/>
          </a:bodyPr>
          <a:lstStyle/>
          <a:p>
            <a:r>
              <a:rPr lang="en-US" sz="1200" dirty="0"/>
              <a:t>All this functionality is exposed through a simple </a:t>
            </a:r>
            <a:r>
              <a:rPr lang="en-US" sz="1200" dirty="0" err="1"/>
              <a:t>stack_focus</a:t>
            </a:r>
            <a:r>
              <a:rPr lang="en-US" sz="1200" dirty="0"/>
              <a:t> function, which takes some parameters to control the pixel selection strategy, blurring amounts, and smoothing amount.</a:t>
            </a:r>
          </a:p>
          <a:p>
            <a:endParaRPr lang="en-US" sz="1200" dirty="0"/>
          </a:p>
          <a:p>
            <a:r>
              <a:rPr lang="en-US" sz="1200" dirty="0"/>
              <a:t>You’ll notice that some of the options are implemented as module constants, inspired by </a:t>
            </a:r>
            <a:r>
              <a:rPr lang="en-US" sz="1200" dirty="0" err="1"/>
              <a:t>OpenCV</a:t>
            </a:r>
            <a:r>
              <a:rPr lang="en-US" sz="1200" dirty="0"/>
              <a:t> (e.g. cv2.BORDER_REFLECT, cv2.IMREAD_COLOR, etc.).</a:t>
            </a:r>
          </a:p>
          <a:p>
            <a:endParaRPr lang="en-US" sz="1200" dirty="0"/>
          </a:p>
          <a:p>
            <a:r>
              <a:rPr lang="en-US" sz="1200" dirty="0"/>
              <a:t>This API underwent several changes during development as it became more clear what the options available to the user should be. For example, the pyramid method was an ENERGY constant at first and later changed to be a CHOICE constant. If I were to take this further, I would add alignment iterations and epsilon to the user-configurable parameters.</a:t>
            </a:r>
          </a:p>
          <a:p>
            <a:endParaRPr lang="en-US" sz="1200" dirty="0"/>
          </a:p>
          <a:p>
            <a:r>
              <a:rPr lang="en-US" sz="1200" dirty="0"/>
              <a:t>After running several tests with this simple algorithm, I was getting unexpectedly good results. I even considered abandoning the pyramid method since my results were quite usable. But I started out with the intent of replicating a paper, and that’s what I was going to do, damn it!</a:t>
            </a:r>
          </a:p>
        </p:txBody>
      </p:sp>
      <p:pic>
        <p:nvPicPr>
          <p:cNvPr id="2" name="Picture 1"/>
          <p:cNvPicPr>
            <a:picLocks noChangeAspect="1"/>
          </p:cNvPicPr>
          <p:nvPr/>
        </p:nvPicPr>
        <p:blipFill rotWithShape="1">
          <a:blip r:embed="rId3"/>
          <a:srcRect b="1416"/>
          <a:stretch/>
        </p:blipFill>
        <p:spPr>
          <a:xfrm>
            <a:off x="4608183" y="830876"/>
            <a:ext cx="4345044" cy="4122672"/>
          </a:xfrm>
          <a:prstGeom prst="rect">
            <a:avLst/>
          </a:prstGeom>
        </p:spPr>
      </p:pic>
    </p:spTree>
    <p:extLst>
      <p:ext uri="{BB962C8B-B14F-4D97-AF65-F5344CB8AC3E}">
        <p14:creationId xmlns:p14="http://schemas.microsoft.com/office/powerpoint/2010/main" val="384089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(pyramid skeleton)</a:t>
            </a:r>
          </a:p>
        </p:txBody>
      </p:sp>
      <p:sp>
        <p:nvSpPr>
          <p:cNvPr id="5" name="Rectangle 4"/>
          <p:cNvSpPr/>
          <p:nvPr/>
        </p:nvSpPr>
        <p:spPr>
          <a:xfrm>
            <a:off x="190773" y="1383463"/>
            <a:ext cx="4269393" cy="2862322"/>
          </a:xfrm>
          <a:prstGeom prst="rect">
            <a:avLst/>
          </a:prstGeom>
        </p:spPr>
        <p:txBody>
          <a:bodyPr wrap="square">
            <a:spAutoFit/>
          </a:bodyPr>
          <a:lstStyle/>
          <a:p>
            <a:r>
              <a:rPr lang="en-US" sz="1200" dirty="0"/>
              <a:t>Which brings us to the pyramid module! I decided to implement this as a submodule of the </a:t>
            </a:r>
            <a:r>
              <a:rPr lang="en-US" sz="1200" dirty="0" err="1"/>
              <a:t>focus_stack</a:t>
            </a:r>
            <a:r>
              <a:rPr lang="en-US" sz="1200" dirty="0"/>
              <a:t> module.</a:t>
            </a:r>
          </a:p>
          <a:p>
            <a:endParaRPr lang="en-US" sz="1200" dirty="0"/>
          </a:p>
          <a:p>
            <a:r>
              <a:rPr lang="en-US" sz="1200" dirty="0"/>
              <a:t>I started off by copying over the code from the blending assignment. Taking a look at main.py from that assignment, I noticed that it was constructing and handling the pyramids for each channel separately. That’s a poor developer experience, so I changed that to be able to handle a whole stack of color images.</a:t>
            </a:r>
          </a:p>
          <a:p>
            <a:endParaRPr lang="en-US" sz="1200" dirty="0"/>
          </a:p>
          <a:p>
            <a:r>
              <a:rPr lang="en-US" sz="1200" dirty="0"/>
              <a:t>One of the important changes to make that happen was making </a:t>
            </a:r>
            <a:r>
              <a:rPr lang="en-US" sz="1200" dirty="0" err="1"/>
              <a:t>reduce_layer</a:t>
            </a:r>
            <a:r>
              <a:rPr lang="en-US" sz="1200" dirty="0"/>
              <a:t> and </a:t>
            </a:r>
            <a:r>
              <a:rPr lang="en-US" sz="1200" dirty="0" err="1"/>
              <a:t>expand_layer</a:t>
            </a:r>
            <a:r>
              <a:rPr lang="en-US" sz="1200" dirty="0"/>
              <a:t> </a:t>
            </a:r>
            <a:r>
              <a:rPr lang="en-US" sz="1200" dirty="0" err="1"/>
              <a:t>recurse</a:t>
            </a:r>
            <a:r>
              <a:rPr lang="en-US" sz="1200" dirty="0"/>
              <a:t> on the channels. If a color image is passed, they </a:t>
            </a:r>
            <a:r>
              <a:rPr lang="en-US" sz="1200" dirty="0" err="1"/>
              <a:t>recurse</a:t>
            </a:r>
            <a:r>
              <a:rPr lang="en-US" sz="1200" dirty="0"/>
              <a:t> to the single-channel base-case.</a:t>
            </a:r>
          </a:p>
          <a:p>
            <a:endParaRPr lang="en-US" sz="1200" dirty="0"/>
          </a:p>
        </p:txBody>
      </p:sp>
      <p:pic>
        <p:nvPicPr>
          <p:cNvPr id="3" name="Picture 2"/>
          <p:cNvPicPr>
            <a:picLocks noChangeAspect="1"/>
          </p:cNvPicPr>
          <p:nvPr/>
        </p:nvPicPr>
        <p:blipFill>
          <a:blip r:embed="rId3"/>
          <a:stretch>
            <a:fillRect/>
          </a:stretch>
        </p:blipFill>
        <p:spPr>
          <a:xfrm>
            <a:off x="4791144" y="912208"/>
            <a:ext cx="2734565" cy="1222773"/>
          </a:xfrm>
          <a:prstGeom prst="rect">
            <a:avLst/>
          </a:prstGeom>
        </p:spPr>
      </p:pic>
      <p:pic>
        <p:nvPicPr>
          <p:cNvPr id="4" name="Picture 3"/>
          <p:cNvPicPr>
            <a:picLocks noChangeAspect="1"/>
          </p:cNvPicPr>
          <p:nvPr/>
        </p:nvPicPr>
        <p:blipFill>
          <a:blip r:embed="rId4"/>
          <a:stretch>
            <a:fillRect/>
          </a:stretch>
        </p:blipFill>
        <p:spPr>
          <a:xfrm>
            <a:off x="4791144" y="2134981"/>
            <a:ext cx="4323309" cy="2927187"/>
          </a:xfrm>
          <a:prstGeom prst="rect">
            <a:avLst/>
          </a:prstGeom>
        </p:spPr>
      </p:pic>
    </p:spTree>
    <p:extLst>
      <p:ext uri="{BB962C8B-B14F-4D97-AF65-F5344CB8AC3E}">
        <p14:creationId xmlns:p14="http://schemas.microsoft.com/office/powerpoint/2010/main" val="1402495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(pyramid skeleton)</a:t>
            </a:r>
          </a:p>
        </p:txBody>
      </p:sp>
      <p:sp>
        <p:nvSpPr>
          <p:cNvPr id="5" name="Rectangle 4"/>
          <p:cNvSpPr/>
          <p:nvPr/>
        </p:nvSpPr>
        <p:spPr>
          <a:xfrm>
            <a:off x="190773" y="1777756"/>
            <a:ext cx="3302367" cy="1754326"/>
          </a:xfrm>
          <a:prstGeom prst="rect">
            <a:avLst/>
          </a:prstGeom>
        </p:spPr>
        <p:txBody>
          <a:bodyPr wrap="square">
            <a:spAutoFit/>
          </a:bodyPr>
          <a:lstStyle/>
          <a:p>
            <a:r>
              <a:rPr lang="en-US" sz="1200" dirty="0"/>
              <a:t>Another important change was making </a:t>
            </a:r>
            <a:r>
              <a:rPr lang="en-US" sz="1200" dirty="0" err="1"/>
              <a:t>gaussian_pyramid</a:t>
            </a:r>
            <a:r>
              <a:rPr lang="en-US" sz="1200" dirty="0"/>
              <a:t> and </a:t>
            </a:r>
            <a:r>
              <a:rPr lang="en-US" sz="1200" dirty="0" err="1"/>
              <a:t>laplacian_pyramid</a:t>
            </a:r>
            <a:r>
              <a:rPr lang="en-US" sz="1200" dirty="0"/>
              <a:t> able to accept a stack of images, not just a single image, and construct a list of </a:t>
            </a:r>
            <a:r>
              <a:rPr lang="en-US" sz="1200" dirty="0" err="1"/>
              <a:t>numpy</a:t>
            </a:r>
            <a:r>
              <a:rPr lang="en-US" sz="1200" dirty="0"/>
              <a:t> arrays, where each array is the pyramid layer for all of the images. I thought this would be important for efficient vectorization later on.</a:t>
            </a:r>
          </a:p>
          <a:p>
            <a:endParaRPr lang="en-US" sz="1200" dirty="0"/>
          </a:p>
          <a:p>
            <a:r>
              <a:rPr lang="en-US" sz="1200" dirty="0"/>
              <a:t>That vectorization thing? I was right.</a:t>
            </a:r>
          </a:p>
        </p:txBody>
      </p:sp>
      <p:pic>
        <p:nvPicPr>
          <p:cNvPr id="2" name="Picture 1"/>
          <p:cNvPicPr>
            <a:picLocks noChangeAspect="1"/>
          </p:cNvPicPr>
          <p:nvPr/>
        </p:nvPicPr>
        <p:blipFill rotWithShape="1">
          <a:blip r:embed="rId3"/>
          <a:srcRect b="24014"/>
          <a:stretch/>
        </p:blipFill>
        <p:spPr>
          <a:xfrm>
            <a:off x="3767337" y="903239"/>
            <a:ext cx="5329145" cy="3872692"/>
          </a:xfrm>
          <a:prstGeom prst="rect">
            <a:avLst/>
          </a:prstGeom>
        </p:spPr>
      </p:pic>
    </p:spTree>
    <p:extLst>
      <p:ext uri="{BB962C8B-B14F-4D97-AF65-F5344CB8AC3E}">
        <p14:creationId xmlns:p14="http://schemas.microsoft.com/office/powerpoint/2010/main" val="178290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(laplacian fusion)</a:t>
            </a:r>
          </a:p>
        </p:txBody>
      </p:sp>
      <p:sp>
        <p:nvSpPr>
          <p:cNvPr id="6" name="Rectangle 5"/>
          <p:cNvSpPr/>
          <p:nvPr/>
        </p:nvSpPr>
        <p:spPr>
          <a:xfrm>
            <a:off x="190773" y="903239"/>
            <a:ext cx="3302367" cy="3970318"/>
          </a:xfrm>
          <a:prstGeom prst="rect">
            <a:avLst/>
          </a:prstGeom>
        </p:spPr>
        <p:txBody>
          <a:bodyPr wrap="square">
            <a:spAutoFit/>
          </a:bodyPr>
          <a:lstStyle/>
          <a:p>
            <a:r>
              <a:rPr lang="en-US" sz="1200" dirty="0"/>
              <a:t>Alright, so we have our pyramid stack. Now… what do we do with it?</a:t>
            </a:r>
          </a:p>
          <a:p>
            <a:endParaRPr lang="en-US" sz="1200" dirty="0"/>
          </a:p>
          <a:p>
            <a:r>
              <a:rPr lang="en-US" sz="1200" dirty="0"/>
              <a:t>Fuse it, of course! As outlined in the diagram above, fusing pyramids is a matter of fusing the base </a:t>
            </a:r>
            <a:r>
              <a:rPr lang="en-US" sz="1200" dirty="0" err="1"/>
              <a:t>subsambled</a:t>
            </a:r>
            <a:r>
              <a:rPr lang="en-US" sz="1200" dirty="0"/>
              <a:t> image then each Laplacian layer.</a:t>
            </a:r>
          </a:p>
          <a:p>
            <a:endParaRPr lang="en-US" sz="1200" dirty="0"/>
          </a:p>
          <a:p>
            <a:r>
              <a:rPr lang="en-US" sz="1200" dirty="0"/>
              <a:t>Fusing the Laplacian layers is shown on the right. The grayscale version of each layer is calculated, then the region energy is calculated for each layer. Each pixel in the fused layer is given the value of that pixel in the layer with the highest region energy at that pixel.</a:t>
            </a:r>
          </a:p>
          <a:p>
            <a:endParaRPr lang="en-US" sz="1200" dirty="0"/>
          </a:p>
          <a:p>
            <a:r>
              <a:rPr lang="en-US" sz="1200" dirty="0"/>
              <a:t>As mentioned above, region energy is simply a convolution of the square of the Laplacian with the same binomial kernel used to generate the pyramid. This is done using </a:t>
            </a:r>
            <a:r>
              <a:rPr lang="en-US" sz="1200" err="1"/>
              <a:t>scipy.ndimage.convolve</a:t>
            </a:r>
            <a:r>
              <a:rPr lang="en-US" sz="1200"/>
              <a:t>().</a:t>
            </a:r>
            <a:endParaRPr lang="en-US" sz="1200" dirty="0"/>
          </a:p>
        </p:txBody>
      </p:sp>
      <p:pic>
        <p:nvPicPr>
          <p:cNvPr id="4" name="Picture 3"/>
          <p:cNvPicPr>
            <a:picLocks noChangeAspect="1"/>
          </p:cNvPicPr>
          <p:nvPr/>
        </p:nvPicPr>
        <p:blipFill rotWithShape="1">
          <a:blip r:embed="rId3"/>
          <a:srcRect t="69077" b="3144"/>
          <a:stretch/>
        </p:blipFill>
        <p:spPr>
          <a:xfrm>
            <a:off x="3690491" y="1026233"/>
            <a:ext cx="5351097" cy="888086"/>
          </a:xfrm>
          <a:prstGeom prst="rect">
            <a:avLst/>
          </a:prstGeom>
        </p:spPr>
      </p:pic>
      <p:pic>
        <p:nvPicPr>
          <p:cNvPr id="8" name="Picture 7"/>
          <p:cNvPicPr>
            <a:picLocks noChangeAspect="1"/>
          </p:cNvPicPr>
          <p:nvPr/>
        </p:nvPicPr>
        <p:blipFill rotWithShape="1">
          <a:blip r:embed="rId3"/>
          <a:srcRect t="-1" b="31334"/>
          <a:stretch/>
        </p:blipFill>
        <p:spPr>
          <a:xfrm>
            <a:off x="3690491" y="1914319"/>
            <a:ext cx="5351097" cy="2195197"/>
          </a:xfrm>
          <a:prstGeom prst="rect">
            <a:avLst/>
          </a:prstGeom>
        </p:spPr>
      </p:pic>
    </p:spTree>
    <p:extLst>
      <p:ext uri="{BB962C8B-B14F-4D97-AF65-F5344CB8AC3E}">
        <p14:creationId xmlns:p14="http://schemas.microsoft.com/office/powerpoint/2010/main" val="4005690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(base fusion)</a:t>
            </a:r>
          </a:p>
        </p:txBody>
      </p:sp>
      <p:sp>
        <p:nvSpPr>
          <p:cNvPr id="6" name="Rectangle 5"/>
          <p:cNvSpPr/>
          <p:nvPr/>
        </p:nvSpPr>
        <p:spPr>
          <a:xfrm>
            <a:off x="243400" y="903239"/>
            <a:ext cx="8117768" cy="1200329"/>
          </a:xfrm>
          <a:prstGeom prst="rect">
            <a:avLst/>
          </a:prstGeom>
        </p:spPr>
        <p:txBody>
          <a:bodyPr wrap="square">
            <a:spAutoFit/>
          </a:bodyPr>
          <a:lstStyle/>
          <a:p>
            <a:r>
              <a:rPr lang="en-US" sz="1200" dirty="0"/>
              <a:t>Fusing the base involves converting each image to grayscale, then calculating the entropy and deviation of each pixel for each image.</a:t>
            </a:r>
          </a:p>
          <a:p>
            <a:endParaRPr lang="en-US" sz="1200" dirty="0"/>
          </a:p>
          <a:p>
            <a:r>
              <a:rPr lang="en-US" sz="1200" dirty="0"/>
              <a:t>Once those are found, each pixel in the fused base image is just an average of that pixels value in the layers with the highest entropy and highest deviation at that pixel. If those are the same layer, then the pixel’s value in the fused image is equal to its value in that layer.</a:t>
            </a:r>
          </a:p>
        </p:txBody>
      </p:sp>
      <p:pic>
        <p:nvPicPr>
          <p:cNvPr id="2" name="Picture 1"/>
          <p:cNvPicPr>
            <a:picLocks noChangeAspect="1"/>
          </p:cNvPicPr>
          <p:nvPr/>
        </p:nvPicPr>
        <p:blipFill>
          <a:blip r:embed="rId3"/>
          <a:stretch>
            <a:fillRect/>
          </a:stretch>
        </p:blipFill>
        <p:spPr>
          <a:xfrm>
            <a:off x="1155692" y="2318303"/>
            <a:ext cx="6468693" cy="2575182"/>
          </a:xfrm>
          <a:prstGeom prst="rect">
            <a:avLst/>
          </a:prstGeom>
        </p:spPr>
      </p:pic>
    </p:spTree>
    <p:extLst>
      <p:ext uri="{BB962C8B-B14F-4D97-AF65-F5344CB8AC3E}">
        <p14:creationId xmlns:p14="http://schemas.microsoft.com/office/powerpoint/2010/main" val="3253907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(e&amp;d)</a:t>
            </a:r>
          </a:p>
        </p:txBody>
      </p:sp>
      <p:sp>
        <p:nvSpPr>
          <p:cNvPr id="6" name="Rectangle 5"/>
          <p:cNvSpPr/>
          <p:nvPr/>
        </p:nvSpPr>
        <p:spPr>
          <a:xfrm>
            <a:off x="243401" y="903239"/>
            <a:ext cx="2822142" cy="3600986"/>
          </a:xfrm>
          <a:prstGeom prst="rect">
            <a:avLst/>
          </a:prstGeom>
        </p:spPr>
        <p:txBody>
          <a:bodyPr wrap="square">
            <a:spAutoFit/>
          </a:bodyPr>
          <a:lstStyle/>
          <a:p>
            <a:r>
              <a:rPr lang="en-US" sz="1200" dirty="0"/>
              <a:t>So, how about that entropy, huh? Since it’s not a linear function, it’s not as easy as just a convolution. Instead, I have two nested loops that loop over all pixels to calculate the entropy in the region around that pixel. The image is first padded with cv2.BORDER_REFLECT101.</a:t>
            </a:r>
          </a:p>
          <a:p>
            <a:endParaRPr lang="en-US" sz="1200" dirty="0"/>
          </a:p>
          <a:p>
            <a:r>
              <a:rPr lang="en-US" sz="1200" dirty="0"/>
              <a:t>The process for deviation and entropy is exactly the same. Hopefully the code here helps you understand the formulae given above (or at least my interpretation of those formulae).</a:t>
            </a:r>
          </a:p>
          <a:p>
            <a:endParaRPr lang="en-US" sz="1200" dirty="0"/>
          </a:p>
          <a:p>
            <a:r>
              <a:rPr lang="en-US" sz="1200" dirty="0"/>
              <a:t>If you’re anything like me, the lack of vectorization here makes you sad. Don’t worry, we can make it better later. I promise!</a:t>
            </a:r>
          </a:p>
        </p:txBody>
      </p:sp>
      <p:pic>
        <p:nvPicPr>
          <p:cNvPr id="4" name="Picture 3"/>
          <p:cNvPicPr>
            <a:picLocks noChangeAspect="1"/>
          </p:cNvPicPr>
          <p:nvPr/>
        </p:nvPicPr>
        <p:blipFill>
          <a:blip r:embed="rId3"/>
          <a:stretch>
            <a:fillRect/>
          </a:stretch>
        </p:blipFill>
        <p:spPr>
          <a:xfrm>
            <a:off x="3197644" y="772376"/>
            <a:ext cx="5946356" cy="4371124"/>
          </a:xfrm>
          <a:prstGeom prst="rect">
            <a:avLst/>
          </a:prstGeom>
        </p:spPr>
      </p:pic>
    </p:spTree>
    <p:extLst>
      <p:ext uri="{BB962C8B-B14F-4D97-AF65-F5344CB8AC3E}">
        <p14:creationId xmlns:p14="http://schemas.microsoft.com/office/powerpoint/2010/main" val="235772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(CLI)</a:t>
            </a:r>
          </a:p>
        </p:txBody>
      </p:sp>
      <p:sp>
        <p:nvSpPr>
          <p:cNvPr id="6" name="Rectangle 5"/>
          <p:cNvSpPr/>
          <p:nvPr/>
        </p:nvSpPr>
        <p:spPr>
          <a:xfrm>
            <a:off x="243401" y="903239"/>
            <a:ext cx="2822142" cy="1384995"/>
          </a:xfrm>
          <a:prstGeom prst="rect">
            <a:avLst/>
          </a:prstGeom>
        </p:spPr>
        <p:txBody>
          <a:bodyPr wrap="square">
            <a:spAutoFit/>
          </a:bodyPr>
          <a:lstStyle/>
          <a:p>
            <a:r>
              <a:rPr lang="en-US" sz="1200" dirty="0"/>
              <a:t>Finally, we come to the CLI. I placed this in a file called __main__.py. When running the module as python –m </a:t>
            </a:r>
            <a:r>
              <a:rPr lang="en-US" sz="1200" dirty="0" err="1"/>
              <a:t>focus_stack</a:t>
            </a:r>
            <a:r>
              <a:rPr lang="en-US" sz="1200" dirty="0"/>
              <a:t> -h, it will explain all the relevant options and parameters needed to generate focus-stacked images from the command line.</a:t>
            </a:r>
          </a:p>
        </p:txBody>
      </p:sp>
      <p:pic>
        <p:nvPicPr>
          <p:cNvPr id="2" name="Picture 1"/>
          <p:cNvPicPr>
            <a:picLocks noChangeAspect="1"/>
          </p:cNvPicPr>
          <p:nvPr/>
        </p:nvPicPr>
        <p:blipFill rotWithShape="1">
          <a:blip r:embed="rId3"/>
          <a:srcRect b="3191"/>
          <a:stretch/>
        </p:blipFill>
        <p:spPr>
          <a:xfrm>
            <a:off x="3171402" y="1059125"/>
            <a:ext cx="5972598" cy="3230004"/>
          </a:xfrm>
          <a:prstGeom prst="rect">
            <a:avLst/>
          </a:prstGeom>
        </p:spPr>
      </p:pic>
    </p:spTree>
    <p:extLst>
      <p:ext uri="{BB962C8B-B14F-4D97-AF65-F5344CB8AC3E}">
        <p14:creationId xmlns:p14="http://schemas.microsoft.com/office/powerpoint/2010/main" val="4086183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6"/>
            <a:ext cx="8229600" cy="624900"/>
          </a:xfrm>
          <a:prstGeom prst="rect">
            <a:avLst/>
          </a:prstGeom>
        </p:spPr>
        <p:txBody>
          <a:bodyPr wrap="square" lIns="91425" tIns="91425" rIns="91425" bIns="91425" anchor="b" anchorCtr="0">
            <a:noAutofit/>
          </a:bodyPr>
          <a:lstStyle/>
          <a:p>
            <a:pPr lvl="0" algn="ctr">
              <a:spcBef>
                <a:spcPts val="0"/>
              </a:spcBef>
              <a:buNone/>
            </a:pPr>
            <a:r>
              <a:rPr lang="en" sz="3000" dirty="0"/>
              <a:t>Project Development (retrospective)</a:t>
            </a:r>
          </a:p>
        </p:txBody>
      </p:sp>
      <p:sp>
        <p:nvSpPr>
          <p:cNvPr id="6" name="Rectangle 5"/>
          <p:cNvSpPr/>
          <p:nvPr/>
        </p:nvSpPr>
        <p:spPr>
          <a:xfrm>
            <a:off x="243401" y="903238"/>
            <a:ext cx="8637462" cy="3970318"/>
          </a:xfrm>
          <a:prstGeom prst="rect">
            <a:avLst/>
          </a:prstGeom>
        </p:spPr>
        <p:txBody>
          <a:bodyPr wrap="square">
            <a:spAutoFit/>
          </a:bodyPr>
          <a:lstStyle/>
          <a:p>
            <a:r>
              <a:rPr lang="en-US" sz="1200" dirty="0"/>
              <a:t>I’m very glad that I put together the focus stacking pipeline end-to-end before implementing the pyramid method. The first iteration of the pyramid method gave very poor results because of a silly typo in </a:t>
            </a:r>
            <a:r>
              <a:rPr lang="en-US" sz="1200" dirty="0" err="1"/>
              <a:t>get_pyramid_fusion</a:t>
            </a:r>
            <a:r>
              <a:rPr lang="en-US" sz="1200" dirty="0"/>
              <a:t>(). If I hadn’t been sure that the pipeline process was sound, I could have spent untold hours searching in the wrong place for the issue.</a:t>
            </a:r>
          </a:p>
          <a:p>
            <a:endParaRPr lang="en-US" sz="1200" dirty="0"/>
          </a:p>
          <a:p>
            <a:r>
              <a:rPr lang="en-US" sz="1200" dirty="0"/>
              <a:t>I’m not sure if my implementations of the entropy and deviation functions are exactly what Wang and Chang intended. It was unclear to me how the gray-level probabilities should be calculated. I chose to calculate them independently for each image as a whole. I’m also not a huge fan of the nested loops in deviation() and entropy(). I like it when things are well-</a:t>
            </a:r>
            <a:r>
              <a:rPr lang="en-US" sz="1200" dirty="0" err="1"/>
              <a:t>vectorized</a:t>
            </a:r>
            <a:r>
              <a:rPr lang="en-US" sz="1200" dirty="0"/>
              <a:t>, and the performance cost of these loops make me a sad panda.</a:t>
            </a:r>
          </a:p>
          <a:p>
            <a:endParaRPr lang="en-US" sz="1200" dirty="0"/>
          </a:p>
          <a:p>
            <a:r>
              <a:rPr lang="en-US" sz="1200" dirty="0"/>
              <a:t>The ECC alignment method, though simpler, also seems much slower. The bulk of the processing time in this pipeline is actually spent in aligning the images. To be honest, I did not spend much time looking at this step because a) it worked, and b) this is a focus-stacking project, not an alignment project. Still, I wonder if perhaps the default values I used for the ECC algorithm are the cause of the slowdown.</a:t>
            </a:r>
          </a:p>
          <a:p>
            <a:endParaRPr lang="en-US" sz="1200" dirty="0"/>
          </a:p>
          <a:p>
            <a:r>
              <a:rPr lang="en-US" sz="1200" dirty="0"/>
              <a:t>If I were to take this project further, I would spend some time on:</a:t>
            </a:r>
          </a:p>
          <a:p>
            <a:pPr marL="171450" indent="-171450">
              <a:buFont typeface="Arial" panose="020B0604020202020204" pitchFamily="34" charset="0"/>
              <a:buChar char="•"/>
            </a:pPr>
            <a:r>
              <a:rPr lang="en-US" sz="1200" dirty="0" err="1"/>
              <a:t>Vectorizing</a:t>
            </a:r>
            <a:r>
              <a:rPr lang="en-US" sz="1200" dirty="0"/>
              <a:t> the entropy() and deviation() functions</a:t>
            </a:r>
          </a:p>
          <a:p>
            <a:pPr marL="171450" indent="-171450">
              <a:buFont typeface="Arial" panose="020B0604020202020204" pitchFamily="34" charset="0"/>
              <a:buChar char="•"/>
            </a:pPr>
            <a:r>
              <a:rPr lang="en-US" sz="1200" dirty="0"/>
              <a:t>Speeding up the image alignment process, perhaps by using more reasonable defaults</a:t>
            </a:r>
          </a:p>
          <a:p>
            <a:pPr marL="171450" indent="-171450">
              <a:buFont typeface="Arial" panose="020B0604020202020204" pitchFamily="34" charset="0"/>
              <a:buChar char="•"/>
            </a:pPr>
            <a:r>
              <a:rPr lang="en-US" sz="1200" dirty="0"/>
              <a:t>Giving the user the ability to control the alignment process when calling </a:t>
            </a:r>
            <a:r>
              <a:rPr lang="en-US" sz="1200" dirty="0" err="1"/>
              <a:t>stack_focus</a:t>
            </a:r>
            <a:r>
              <a:rPr lang="en-US" sz="1200" dirty="0"/>
              <a:t>()</a:t>
            </a:r>
          </a:p>
          <a:p>
            <a:pPr marL="171450" indent="-171450">
              <a:buFont typeface="Arial" panose="020B0604020202020204" pitchFamily="34" charset="0"/>
              <a:buChar char="•"/>
            </a:pPr>
            <a:r>
              <a:rPr lang="en-US" sz="1200" dirty="0"/>
              <a:t>Removing redundant calls to cv2.cvtColor(), to make images grayscale</a:t>
            </a:r>
          </a:p>
          <a:p>
            <a:pPr marL="171450" indent="-171450">
              <a:buFont typeface="Arial" panose="020B0604020202020204" pitchFamily="34" charset="0"/>
              <a:buChar char="•"/>
            </a:pPr>
            <a:endParaRPr lang="en-US" sz="1200" dirty="0"/>
          </a:p>
          <a:p>
            <a:r>
              <a:rPr lang="en-US" sz="1200" dirty="0"/>
              <a:t>Overall, though, I’d have to say: mission accomplished!</a:t>
            </a:r>
          </a:p>
        </p:txBody>
      </p:sp>
    </p:spTree>
    <p:extLst>
      <p:ext uri="{BB962C8B-B14F-4D97-AF65-F5344CB8AC3E}">
        <p14:creationId xmlns:p14="http://schemas.microsoft.com/office/powerpoint/2010/main" val="1068332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5976"/>
            <a:ext cx="8229600" cy="635400"/>
          </a:xfrm>
          <a:prstGeom prst="rect">
            <a:avLst/>
          </a:prstGeom>
        </p:spPr>
        <p:txBody>
          <a:bodyPr wrap="square" lIns="91425" tIns="91425" rIns="91425" bIns="91425" anchor="b" anchorCtr="0">
            <a:noAutofit/>
          </a:bodyPr>
          <a:lstStyle/>
          <a:p>
            <a:pPr lvl="0" algn="ctr">
              <a:spcBef>
                <a:spcPts val="0"/>
              </a:spcBef>
              <a:buNone/>
            </a:pPr>
            <a:r>
              <a:rPr lang="en" sz="3000" dirty="0"/>
              <a:t>Resources</a:t>
            </a:r>
            <a:r>
              <a:rPr lang="en" dirty="0"/>
              <a:t> </a:t>
            </a:r>
          </a:p>
        </p:txBody>
      </p:sp>
      <p:sp>
        <p:nvSpPr>
          <p:cNvPr id="140" name="Shape 140"/>
          <p:cNvSpPr txBox="1">
            <a:spLocks noGrp="1"/>
          </p:cNvSpPr>
          <p:nvPr>
            <p:ph type="body" idx="1"/>
          </p:nvPr>
        </p:nvSpPr>
        <p:spPr>
          <a:xfrm>
            <a:off x="457200" y="887288"/>
            <a:ext cx="8229600" cy="4038600"/>
          </a:xfrm>
          <a:prstGeom prst="rect">
            <a:avLst/>
          </a:prstGeom>
        </p:spPr>
        <p:txBody>
          <a:bodyPr wrap="square" lIns="91425" tIns="91425" rIns="91425" bIns="91425" anchor="t" anchorCtr="0">
            <a:noAutofit/>
          </a:bodyPr>
          <a:lstStyle/>
          <a:p>
            <a:pPr>
              <a:buClr>
                <a:srgbClr val="000000"/>
              </a:buClr>
              <a:buSzPts val="1100"/>
              <a:buNone/>
            </a:pPr>
            <a:r>
              <a:rPr lang="en-US" sz="1400" dirty="0">
                <a:solidFill>
                  <a:schemeClr val="tx1"/>
                </a:solidFill>
                <a:hlinkClick r:id="rId3"/>
              </a:rPr>
              <a:t>http://www.ece.drexel.edu/courses/ECE-C662/notes/LaplacianPyramid/laplacian2011.pdf</a:t>
            </a:r>
            <a:endParaRPr lang="en-US" sz="1400" dirty="0">
              <a:solidFill>
                <a:schemeClr val="tx1"/>
              </a:solidFill>
            </a:endParaRPr>
          </a:p>
          <a:p>
            <a:pPr>
              <a:buClr>
                <a:srgbClr val="000000"/>
              </a:buClr>
              <a:buSzPts val="1100"/>
              <a:buNone/>
            </a:pPr>
            <a:r>
              <a:rPr lang="en-US" sz="1400" dirty="0">
                <a:solidFill>
                  <a:schemeClr val="tx1"/>
                </a:solidFill>
                <a:hlinkClick r:id="rId4"/>
              </a:rPr>
              <a:t>https://cs.uwaterloo.ca/~vanbeek/Publications/focusStacking.pdf</a:t>
            </a:r>
            <a:endParaRPr lang="en-US" sz="1400" dirty="0">
              <a:solidFill>
                <a:schemeClr val="tx1"/>
              </a:solidFill>
            </a:endParaRPr>
          </a:p>
          <a:p>
            <a:pPr>
              <a:buClr>
                <a:srgbClr val="000000"/>
              </a:buClr>
              <a:buSzPts val="1100"/>
              <a:buNone/>
            </a:pPr>
            <a:r>
              <a:rPr lang="en-US" sz="1400" dirty="0">
                <a:solidFill>
                  <a:schemeClr val="tx1"/>
                </a:solidFill>
                <a:hlinkClick r:id="rId5"/>
              </a:rPr>
              <a:t>https://www.learnopencv.com/image-alignment-ecc-in-opencv-c-python/</a:t>
            </a:r>
            <a:endParaRPr lang="en-US" sz="1400" dirty="0">
              <a:solidFill>
                <a:schemeClr val="tx1"/>
              </a:solidFill>
            </a:endParaRPr>
          </a:p>
          <a:p>
            <a:pPr>
              <a:buClr>
                <a:srgbClr val="000000"/>
              </a:buClr>
              <a:buSzPts val="1100"/>
              <a:buNone/>
            </a:pPr>
            <a:r>
              <a:rPr lang="en-US" sz="1400" dirty="0">
                <a:solidFill>
                  <a:schemeClr val="tx1"/>
                </a:solidFill>
                <a:hlinkClick r:id="rId6"/>
              </a:rPr>
              <a:t>http://www.wonderfulphotos.com/articles/macro/focus_stacking/</a:t>
            </a:r>
            <a:endParaRPr lang="en-US" sz="1400" dirty="0">
              <a:solidFill>
                <a:schemeClr val="tx1"/>
              </a:solidFill>
            </a:endParaRPr>
          </a:p>
          <a:p>
            <a:pPr>
              <a:buClr>
                <a:srgbClr val="000000"/>
              </a:buClr>
              <a:buSzPts val="1100"/>
              <a:buNone/>
            </a:pPr>
            <a:r>
              <a:rPr lang="en-US" sz="1400" dirty="0">
                <a:hlinkClick r:id="rId7"/>
              </a:rPr>
              <a:t>https://stackoverflow.com/questions/15911783/what-are-some-common-focus-stacking-algorithms</a:t>
            </a:r>
            <a:endParaRPr lang="en" sz="1400" dirty="0">
              <a:solidFill>
                <a:schemeClr val="tx1"/>
              </a:solidFill>
            </a:endParaRPr>
          </a:p>
        </p:txBody>
      </p:sp>
      <p:sp>
        <p:nvSpPr>
          <p:cNvPr id="141" name="Shape 141"/>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98120" y="119951"/>
            <a:ext cx="3672840" cy="640080"/>
          </a:xfrm>
          <a:prstGeom prst="rect">
            <a:avLst/>
          </a:prstGeom>
        </p:spPr>
        <p:txBody>
          <a:bodyPr wrap="square" lIns="91425" tIns="91425" rIns="91425" bIns="91425" anchor="b" anchorCtr="0">
            <a:noAutofit/>
          </a:bodyPr>
          <a:lstStyle/>
          <a:p>
            <a:pPr lvl="0" algn="ctr">
              <a:spcBef>
                <a:spcPts val="0"/>
              </a:spcBef>
              <a:buNone/>
            </a:pPr>
            <a:r>
              <a:rPr lang="en" dirty="0"/>
              <a:t>Project Pipeline</a:t>
            </a:r>
          </a:p>
        </p:txBody>
      </p:sp>
      <p:sp>
        <p:nvSpPr>
          <p:cNvPr id="79" name="Shape 7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141964"/>
            <a:ext cx="4804041" cy="4891706"/>
          </a:xfrm>
          <a:prstGeom prst="rect">
            <a:avLst/>
          </a:prstGeom>
        </p:spPr>
      </p:pic>
      <p:sp>
        <p:nvSpPr>
          <p:cNvPr id="3" name="TextBox 2"/>
          <p:cNvSpPr txBox="1"/>
          <p:nvPr/>
        </p:nvSpPr>
        <p:spPr>
          <a:xfrm>
            <a:off x="198120" y="891540"/>
            <a:ext cx="3764280" cy="3600986"/>
          </a:xfrm>
          <a:prstGeom prst="rect">
            <a:avLst/>
          </a:prstGeom>
          <a:noFill/>
        </p:spPr>
        <p:txBody>
          <a:bodyPr wrap="square" rtlCol="0">
            <a:spAutoFit/>
          </a:bodyPr>
          <a:lstStyle/>
          <a:p>
            <a:pPr marL="182880" indent="-182880">
              <a:buFont typeface="+mj-lt"/>
              <a:buAutoNum type="arabicPeriod"/>
            </a:pPr>
            <a:r>
              <a:rPr lang="en-US" sz="1200" dirty="0"/>
              <a:t>First, align the images. This project used the ECC method of image alignment available in </a:t>
            </a:r>
            <a:r>
              <a:rPr lang="en-US" sz="1200" dirty="0" err="1"/>
              <a:t>OpenCV</a:t>
            </a:r>
            <a:r>
              <a:rPr lang="en-US" sz="1200" dirty="0"/>
              <a:t> 3</a:t>
            </a:r>
          </a:p>
          <a:p>
            <a:pPr marL="182880" indent="-182880">
              <a:buFont typeface="+mj-lt"/>
              <a:buAutoNum type="arabicPeriod"/>
            </a:pPr>
            <a:r>
              <a:rPr lang="en-US" sz="1200" dirty="0"/>
              <a:t>For the pyramid selection method, the next steps are:</a:t>
            </a:r>
          </a:p>
          <a:p>
            <a:pPr marL="365760" lvl="1" indent="-182880">
              <a:buFont typeface="+mj-lt"/>
              <a:buAutoNum type="arabicPeriod"/>
            </a:pPr>
            <a:r>
              <a:rPr lang="en-US" sz="1200" dirty="0"/>
              <a:t>Compute the Laplacian pyramids for each image</a:t>
            </a:r>
          </a:p>
          <a:p>
            <a:pPr marL="365760" lvl="1" indent="-182880">
              <a:buFont typeface="+mj-lt"/>
              <a:buAutoNum type="arabicPeriod"/>
            </a:pPr>
            <a:r>
              <a:rPr lang="en-US" sz="1200" dirty="0"/>
              <a:t>Fuse the top (smallest) image in the pyramid using entropy and divergence.</a:t>
            </a:r>
          </a:p>
          <a:p>
            <a:pPr marL="365760" lvl="1" indent="-182880">
              <a:buFont typeface="+mj-lt"/>
              <a:buAutoNum type="arabicPeriod"/>
            </a:pPr>
            <a:r>
              <a:rPr lang="en-US" sz="1200" dirty="0"/>
              <a:t>Fuse the remaining pyramid layers using maximum region energy</a:t>
            </a:r>
          </a:p>
          <a:p>
            <a:pPr marL="365760" lvl="1" indent="-182880">
              <a:buFont typeface="+mj-lt"/>
              <a:buAutoNum type="arabicPeriod"/>
            </a:pPr>
            <a:r>
              <a:rPr lang="en-US" sz="1200" dirty="0"/>
              <a:t>Collapse the fused pyramid</a:t>
            </a:r>
          </a:p>
          <a:p>
            <a:pPr marL="182880" indent="-182880">
              <a:buFont typeface="+mj-lt"/>
              <a:buAutoNum type="arabicPeriod"/>
            </a:pPr>
            <a:r>
              <a:rPr lang="en-US" sz="1200" dirty="0"/>
              <a:t>For average / max methods:</a:t>
            </a:r>
          </a:p>
          <a:p>
            <a:pPr marL="365760" lvl="1" indent="-182880">
              <a:buFont typeface="+mj-lt"/>
              <a:buAutoNum type="arabicPeriod"/>
            </a:pPr>
            <a:r>
              <a:rPr lang="en-US" sz="1200" dirty="0"/>
              <a:t>Calculate the energy maps for each image</a:t>
            </a:r>
          </a:p>
          <a:p>
            <a:pPr marL="365760" lvl="1" indent="-182880">
              <a:buFont typeface="+mj-lt"/>
              <a:buAutoNum type="arabicPeriod"/>
            </a:pPr>
            <a:r>
              <a:rPr lang="en-US" sz="1200" dirty="0"/>
              <a:t>Smooth the energy maps with a bilateral filter</a:t>
            </a:r>
          </a:p>
          <a:p>
            <a:pPr marL="365760" lvl="1" indent="-182880">
              <a:buFont typeface="+mj-lt"/>
              <a:buAutoNum type="arabicPeriod"/>
            </a:pPr>
            <a:r>
              <a:rPr lang="en-US" sz="1200" dirty="0"/>
              <a:t>Calculate the weighted blend using the average or maximum of the energy maps</a:t>
            </a:r>
          </a:p>
          <a:p>
            <a:pPr marL="365760" lvl="1" indent="-182880">
              <a:buFont typeface="+mj-lt"/>
              <a:buAutoNum type="arabicPeriod"/>
            </a:pPr>
            <a:r>
              <a:rPr lang="en-US" sz="1200" dirty="0"/>
              <a:t>Blend the aligned images with the calculated weighted blend</a:t>
            </a:r>
          </a:p>
          <a:p>
            <a:pPr marL="182880" lvl="1" indent="-182880">
              <a:buFont typeface="+mj-lt"/>
              <a:buAutoNum type="arabicPeriod"/>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98120" y="119951"/>
            <a:ext cx="8557260" cy="640080"/>
          </a:xfrm>
          <a:prstGeom prst="rect">
            <a:avLst/>
          </a:prstGeom>
        </p:spPr>
        <p:txBody>
          <a:bodyPr wrap="square" lIns="91425" tIns="91425" rIns="91425" bIns="91425" anchor="b" anchorCtr="0">
            <a:noAutofit/>
          </a:bodyPr>
          <a:lstStyle/>
          <a:p>
            <a:pPr lvl="0" algn="ctr">
              <a:spcBef>
                <a:spcPts val="0"/>
              </a:spcBef>
              <a:buNone/>
            </a:pPr>
            <a:r>
              <a:rPr lang="en" dirty="0"/>
              <a:t>Project Pipeline (Alignment)</a:t>
            </a:r>
          </a:p>
        </p:txBody>
      </p:sp>
      <p:sp>
        <p:nvSpPr>
          <p:cNvPr id="79" name="Shape 7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4" name="TextBox 3"/>
          <p:cNvSpPr txBox="1"/>
          <p:nvPr/>
        </p:nvSpPr>
        <p:spPr>
          <a:xfrm>
            <a:off x="342900" y="1013460"/>
            <a:ext cx="8526780" cy="1169551"/>
          </a:xfrm>
          <a:prstGeom prst="rect">
            <a:avLst/>
          </a:prstGeom>
          <a:noFill/>
        </p:spPr>
        <p:txBody>
          <a:bodyPr wrap="square" rtlCol="0">
            <a:spAutoFit/>
          </a:bodyPr>
          <a:lstStyle/>
          <a:p>
            <a:r>
              <a:rPr lang="en-US" dirty="0"/>
              <a:t>Before blending, the images must be first be aligned. We have done this before in the Panorama assignment using ORB </a:t>
            </a:r>
            <a:r>
              <a:rPr lang="en-US" dirty="0" err="1"/>
              <a:t>keypoints</a:t>
            </a:r>
            <a:r>
              <a:rPr lang="en-US" dirty="0"/>
              <a:t>, but I decided to use the ECC method available in </a:t>
            </a:r>
            <a:r>
              <a:rPr lang="en-US" dirty="0" err="1"/>
              <a:t>OpenCV</a:t>
            </a:r>
            <a:r>
              <a:rPr lang="en-US" dirty="0"/>
              <a:t> for this project. I chose ECC because its configurable parameters and iterative nature were more intuitive to me. Though not implemented in this project, it would be a matter of only a few extra lines to give the user the ability to control the number of ECC iterations and stopping criterion epsilon in the alignment process.</a:t>
            </a:r>
          </a:p>
        </p:txBody>
      </p:sp>
    </p:spTree>
    <p:extLst>
      <p:ext uri="{BB962C8B-B14F-4D97-AF65-F5344CB8AC3E}">
        <p14:creationId xmlns:p14="http://schemas.microsoft.com/office/powerpoint/2010/main" val="155694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98120" y="119951"/>
            <a:ext cx="8557260" cy="640080"/>
          </a:xfrm>
          <a:prstGeom prst="rect">
            <a:avLst/>
          </a:prstGeom>
        </p:spPr>
        <p:txBody>
          <a:bodyPr wrap="square" lIns="91425" tIns="91425" rIns="91425" bIns="91425" anchor="b" anchorCtr="0">
            <a:noAutofit/>
          </a:bodyPr>
          <a:lstStyle/>
          <a:p>
            <a:pPr lvl="0" algn="ctr">
              <a:spcBef>
                <a:spcPts val="0"/>
              </a:spcBef>
              <a:buNone/>
            </a:pPr>
            <a:r>
              <a:rPr lang="en" dirty="0"/>
              <a:t>Project Pipeline (Pyramids)</a:t>
            </a:r>
          </a:p>
        </p:txBody>
      </p:sp>
      <p:sp>
        <p:nvSpPr>
          <p:cNvPr id="79" name="Shape 7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mc:AlternateContent xmlns:mc="http://schemas.openxmlformats.org/markup-compatibility/2006" xmlns:a14="http://schemas.microsoft.com/office/drawing/2010/main">
        <mc:Choice Requires="a14">
          <p:sp>
            <p:nvSpPr>
              <p:cNvPr id="3" name="TextBox 2"/>
              <p:cNvSpPr txBox="1"/>
              <p:nvPr/>
            </p:nvSpPr>
            <p:spPr>
              <a:xfrm>
                <a:off x="281535" y="1013460"/>
                <a:ext cx="2004330" cy="1465529"/>
              </a:xfrm>
              <a:prstGeom prst="rect">
                <a:avLst/>
              </a:prstGeom>
              <a:noFill/>
            </p:spPr>
            <p:txBody>
              <a:bodyPr wrap="square" rtlCol="0">
                <a:spAutoFit/>
              </a:bodyPr>
              <a:lstStyle/>
              <a:p>
                <a:pPr lvl="1"/>
                <a:r>
                  <a:rPr lang="en-US" sz="1200" b="1" dirty="0"/>
                  <a:t>Divergence and Entropy</a:t>
                </a:r>
              </a:p>
              <a:p>
                <a:pPr lvl="1"/>
                <a:endParaRPr lang="en-US" sz="1200" dirty="0"/>
              </a:p>
              <a:p>
                <a:pPr lvl="1"/>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e>
                      </m:d>
                      <m:r>
                        <a:rPr lang="en-US" sz="1200" b="0" i="1" smtClean="0">
                          <a:latin typeface="Cambria Math" panose="02040503050406030204" pitchFamily="18" charset="0"/>
                        </a:rPr>
                        <m:t>= </m:t>
                      </m:r>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𝑖</m:t>
                          </m:r>
                          <m:r>
                            <a:rPr lang="en-US" sz="1200" b="0" i="1" smtClean="0">
                              <a:latin typeface="Cambria Math" panose="02040503050406030204" pitchFamily="18" charset="0"/>
                            </a:rPr>
                            <m:t>, </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𝑎</m:t>
                          </m:r>
                        </m:sub>
                        <m:sup/>
                        <m:e>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r>
                                            <a:rPr lang="en-US" sz="1200" b="0" i="1" smtClean="0">
                                              <a:latin typeface="Cambria Math" panose="02040503050406030204" pitchFamily="18" charset="0"/>
                                            </a:rPr>
                                            <m:t>, </m:t>
                                          </m:r>
                                          <m:r>
                                            <a:rPr lang="en-US" sz="1200" b="0" i="1" smtClean="0">
                                              <a:latin typeface="Cambria Math" panose="02040503050406030204" pitchFamily="18" charset="0"/>
                                            </a:rPr>
                                            <m:t>𝑗</m:t>
                                          </m:r>
                                        </m:e>
                                      </m:d>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𝑋</m:t>
                                          </m:r>
                                        </m:e>
                                      </m:acc>
                                    </m:e>
                                  </m:d>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m:t>
                              </m:r>
                              <m:r>
                                <a:rPr lang="en-US" sz="1200" b="0" i="1" smtClean="0">
                                  <a:latin typeface="Cambria Math" panose="02040503050406030204" pitchFamily="18" charset="0"/>
                                </a:rPr>
                                <m:t>𝑎</m:t>
                              </m:r>
                              <m:r>
                                <a:rPr lang="en-US" sz="1200" b="0" i="1" smtClean="0">
                                  <a:latin typeface="Cambria Math" panose="02040503050406030204" pitchFamily="18" charset="0"/>
                                </a:rPr>
                                <m:t>|</m:t>
                              </m:r>
                            </m:den>
                          </m:f>
                        </m:e>
                      </m:nary>
                    </m:oMath>
                    <m:oMath xmlns:m="http://schemas.openxmlformats.org/officeDocument/2006/math">
                      <m:r>
                        <a:rPr lang="en-US" sz="1200" b="0" i="1" smtClean="0">
                          <a:latin typeface="Cambria Math" panose="02040503050406030204" pitchFamily="18" charset="0"/>
                        </a:rPr>
                        <m:t>𝐸</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e>
                      </m:d>
                      <m:r>
                        <a:rPr lang="en-US" sz="1200" b="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𝐿</m:t>
                          </m:r>
                          <m:r>
                            <a:rPr lang="en-US" sz="1200" i="1">
                              <a:latin typeface="Cambria Math" panose="02040503050406030204" pitchFamily="18" charset="0"/>
                            </a:rPr>
                            <m:t>−1</m:t>
                          </m:r>
                        </m:sup>
                        <m:e>
                          <m:sSub>
                            <m:sSubPr>
                              <m:ctrlPr>
                                <a:rPr lang="en-US" sz="1200" i="1">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𝑖</m:t>
                              </m:r>
                            </m:sub>
                          </m:sSub>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sSub>
                                <m:sSubPr>
                                  <m:ctrlPr>
                                    <a:rPr lang="en-US" sz="1200" i="1">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𝑖</m:t>
                                  </m:r>
                                </m:sub>
                              </m:sSub>
                            </m:e>
                          </m:func>
                        </m:e>
                      </m:nary>
                    </m:oMath>
                  </m:oMathPara>
                </a14:m>
                <a:endParaRPr lang="en-US" sz="12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281535" y="1013460"/>
                <a:ext cx="2004330" cy="1465529"/>
              </a:xfrm>
              <a:prstGeom prst="rect">
                <a:avLst/>
              </a:prstGeom>
              <a:blipFill rotWithShape="0">
                <a:blip r:embed="rId3"/>
                <a:stretch>
                  <a:fillRect t="-17012" r="-2432" b="-22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97480" y="1013460"/>
                <a:ext cx="6172200" cy="3539430"/>
              </a:xfrm>
              <a:prstGeom prst="rect">
                <a:avLst/>
              </a:prstGeom>
              <a:noFill/>
            </p:spPr>
            <p:txBody>
              <a:bodyPr wrap="square" rtlCol="0">
                <a:spAutoFit/>
              </a:bodyPr>
              <a:lstStyle/>
              <a:p>
                <a:r>
                  <a:rPr lang="en-US" dirty="0"/>
                  <a:t>Divergence and entropy are two of the critical metrics used in constructing the fused pyramid. In the equations to the left, </a:t>
                </a:r>
                <a:r>
                  <a:rPr lang="en-US" i="1" dirty="0"/>
                  <a:t>a</a:t>
                </a:r>
                <a:r>
                  <a:rPr lang="en-US" dirty="0"/>
                  <a:t> is some region around a pixel, </a:t>
                </a:r>
                <a:r>
                  <a:rPr lang="en-US" i="1" dirty="0"/>
                  <a:t>X(</a:t>
                </a:r>
                <a:r>
                  <a:rPr lang="en-US" i="1" dirty="0" err="1"/>
                  <a:t>i,j</a:t>
                </a:r>
                <a:r>
                  <a:rPr lang="en-US" i="1" dirty="0"/>
                  <a:t>)</a:t>
                </a:r>
                <a:r>
                  <a:rPr lang="en-US" dirty="0"/>
                  <a:t> is the gray-value of the pixel at </a:t>
                </a:r>
                <a:r>
                  <a:rPr lang="en-US" dirty="0" err="1"/>
                  <a:t>i,j</a:t>
                </a:r>
                <a:r>
                  <a:rPr lang="en-US" dirty="0"/>
                  <a:t>, and </a:t>
                </a:r>
                <a:r>
                  <a:rPr lang="en-US" i="1" dirty="0"/>
                  <a:t>P</a:t>
                </a:r>
                <a:r>
                  <a:rPr lang="en-US" i="1" baseline="-25000" dirty="0"/>
                  <a:t>i</a:t>
                </a:r>
                <a:r>
                  <a:rPr lang="en-US" dirty="0"/>
                  <a:t> is the probability of gray-value </a:t>
                </a:r>
                <a:r>
                  <a:rPr lang="en-US" i="1" dirty="0"/>
                  <a:t>X</a:t>
                </a:r>
                <a:r>
                  <a:rPr lang="en-US" i="1" baseline="-25000" dirty="0"/>
                  <a:t>i</a:t>
                </a:r>
                <a:endParaRPr lang="en-US" dirty="0"/>
              </a:p>
              <a:p>
                <a:endParaRPr lang="en-US" dirty="0"/>
              </a:p>
              <a:p>
                <a:r>
                  <a:rPr lang="en-US" dirty="0"/>
                  <a:t>For a given pixel, the divergence of that pixel is the sum of the square of the difference from average gray value for each pixel in a region </a:t>
                </a:r>
                <a:r>
                  <a:rPr lang="en-US" i="1" dirty="0"/>
                  <a:t>a</a:t>
                </a:r>
                <a:r>
                  <a:rPr lang="en-US" dirty="0"/>
                  <a:t> around that pixel, divided by the area of </a:t>
                </a:r>
                <a:r>
                  <a:rPr lang="en-US" i="1" dirty="0"/>
                  <a:t>a</a:t>
                </a:r>
                <a:r>
                  <a:rPr lang="en-US" dirty="0"/>
                  <a:t>.</a:t>
                </a:r>
              </a:p>
              <a:p>
                <a:endParaRPr lang="en-US" dirty="0"/>
              </a:p>
              <a:p>
                <a:r>
                  <a:rPr lang="en-US" dirty="0"/>
                  <a:t>The entropy of a pixel is the negative sum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func>
                  </m:oMath>
                </a14:m>
                <a:r>
                  <a:rPr lang="en-US" dirty="0"/>
                  <a:t> for the gray-values in that region</a:t>
                </a:r>
              </a:p>
              <a:p>
                <a:endParaRPr lang="en-US" dirty="0"/>
              </a:p>
              <a:p>
                <a:r>
                  <a:rPr lang="en-US" dirty="0"/>
                  <a:t>The top (smallest) layers of the pyramids were fused by averaging, for each pixel, the values of that pixel in the layer with the highest divergence and the layer with the highest entropy. If that is the same layer, then the pixel is simply given that layer’s pixel value.</a:t>
                </a:r>
              </a:p>
            </p:txBody>
          </p:sp>
        </mc:Choice>
        <mc:Fallback xmlns="">
          <p:sp>
            <p:nvSpPr>
              <p:cNvPr id="4" name="TextBox 3"/>
              <p:cNvSpPr txBox="1">
                <a:spLocks noRot="1" noChangeAspect="1" noMove="1" noResize="1" noEditPoints="1" noAdjustHandles="1" noChangeArrowheads="1" noChangeShapeType="1" noTextEdit="1"/>
              </p:cNvSpPr>
              <p:nvPr/>
            </p:nvSpPr>
            <p:spPr>
              <a:xfrm>
                <a:off x="2697480" y="1013460"/>
                <a:ext cx="6172200" cy="3539430"/>
              </a:xfrm>
              <a:prstGeom prst="rect">
                <a:avLst/>
              </a:prstGeom>
              <a:blipFill rotWithShape="0">
                <a:blip r:embed="rId4"/>
                <a:stretch>
                  <a:fillRect l="-296" t="-172" r="-889" b="-861"/>
                </a:stretch>
              </a:blipFill>
            </p:spPr>
            <p:txBody>
              <a:bodyPr/>
              <a:lstStyle/>
              <a:p>
                <a:r>
                  <a:rPr lang="en-US">
                    <a:noFill/>
                  </a:rPr>
                  <a:t> </a:t>
                </a:r>
              </a:p>
            </p:txBody>
          </p:sp>
        </mc:Fallback>
      </mc:AlternateContent>
    </p:spTree>
    <p:extLst>
      <p:ext uri="{BB962C8B-B14F-4D97-AF65-F5344CB8AC3E}">
        <p14:creationId xmlns:p14="http://schemas.microsoft.com/office/powerpoint/2010/main" val="11081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98120" y="119951"/>
            <a:ext cx="8557260" cy="640080"/>
          </a:xfrm>
          <a:prstGeom prst="rect">
            <a:avLst/>
          </a:prstGeom>
        </p:spPr>
        <p:txBody>
          <a:bodyPr wrap="square" lIns="91425" tIns="91425" rIns="91425" bIns="91425" anchor="b" anchorCtr="0">
            <a:noAutofit/>
          </a:bodyPr>
          <a:lstStyle/>
          <a:p>
            <a:pPr lvl="0" algn="ctr">
              <a:spcBef>
                <a:spcPts val="0"/>
              </a:spcBef>
              <a:buNone/>
            </a:pPr>
            <a:r>
              <a:rPr lang="en" dirty="0"/>
              <a:t>Project Pipeline (Pyramids, cont’d)</a:t>
            </a:r>
          </a:p>
        </p:txBody>
      </p:sp>
      <p:sp>
        <p:nvSpPr>
          <p:cNvPr id="79" name="Shape 7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4" name="TextBox 3"/>
          <p:cNvSpPr txBox="1"/>
          <p:nvPr/>
        </p:nvSpPr>
        <p:spPr>
          <a:xfrm>
            <a:off x="289560" y="1013460"/>
            <a:ext cx="8580120" cy="954107"/>
          </a:xfrm>
          <a:prstGeom prst="rect">
            <a:avLst/>
          </a:prstGeom>
          <a:noFill/>
        </p:spPr>
        <p:txBody>
          <a:bodyPr wrap="square" rtlCol="0">
            <a:spAutoFit/>
          </a:bodyPr>
          <a:lstStyle/>
          <a:p>
            <a:r>
              <a:rPr lang="en-US" dirty="0"/>
              <a:t>The remaining pyramid layers are blended using maximum region energy. This can be found simply by convolving the square of the grayscale version of that layer with the same binomial kernel used in the Gaussian pyramid subsampling process. The fused Laplacian layer is generating by choosing, for each pixel, the value of the corresponding pixel in the layer with the highest region energy for that pixel.</a:t>
            </a:r>
          </a:p>
        </p:txBody>
      </p:sp>
    </p:spTree>
    <p:extLst>
      <p:ext uri="{BB962C8B-B14F-4D97-AF65-F5344CB8AC3E}">
        <p14:creationId xmlns:p14="http://schemas.microsoft.com/office/powerpoint/2010/main" val="5367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98120" y="119951"/>
            <a:ext cx="8557260" cy="640080"/>
          </a:xfrm>
          <a:prstGeom prst="rect">
            <a:avLst/>
          </a:prstGeom>
        </p:spPr>
        <p:txBody>
          <a:bodyPr wrap="square" lIns="91425" tIns="91425" rIns="91425" bIns="91425" anchor="b" anchorCtr="0">
            <a:noAutofit/>
          </a:bodyPr>
          <a:lstStyle/>
          <a:p>
            <a:pPr lvl="0" algn="ctr">
              <a:spcBef>
                <a:spcPts val="0"/>
              </a:spcBef>
              <a:buNone/>
            </a:pPr>
            <a:r>
              <a:rPr lang="en" dirty="0"/>
              <a:t>Project Pipeline (Average / Max)</a:t>
            </a:r>
          </a:p>
        </p:txBody>
      </p:sp>
      <p:sp>
        <p:nvSpPr>
          <p:cNvPr id="79" name="Shape 79"/>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mc:AlternateContent xmlns:mc="http://schemas.openxmlformats.org/markup-compatibility/2006" xmlns:a14="http://schemas.microsoft.com/office/drawing/2010/main">
        <mc:Choice Requires="a14">
          <p:sp>
            <p:nvSpPr>
              <p:cNvPr id="4" name="TextBox 3"/>
              <p:cNvSpPr txBox="1"/>
              <p:nvPr/>
            </p:nvSpPr>
            <p:spPr>
              <a:xfrm>
                <a:off x="289560" y="1013460"/>
                <a:ext cx="8580120" cy="3880229"/>
              </a:xfrm>
              <a:prstGeom prst="rect">
                <a:avLst/>
              </a:prstGeom>
              <a:noFill/>
            </p:spPr>
            <p:txBody>
              <a:bodyPr wrap="square" rtlCol="0">
                <a:spAutoFit/>
              </a:bodyPr>
              <a:lstStyle/>
              <a:p>
                <a:r>
                  <a:rPr lang="en-US" dirty="0"/>
                  <a:t>The average and max best-pixel selection methods are much simpler. First, the energy map of each image is calculated. In this project’s implementation, this can be done using one of two energy functions: Laplacian, and Sobel derivative.</a:t>
                </a:r>
              </a:p>
              <a:p>
                <a:endParaRPr lang="en-US" dirty="0"/>
              </a:p>
              <a:p>
                <a:r>
                  <a:rPr lang="en-US" dirty="0"/>
                  <a:t>The Sobel derivative energy function simply takes </a:t>
                </a:r>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r>
                              <a:rPr lang="en-US" b="0" i="1" smtClean="0">
                                <a:latin typeface="Cambria Math" panose="02040503050406030204" pitchFamily="18" charset="0"/>
                              </a:rPr>
                              <m:t>𝑥</m:t>
                            </m:r>
                          </m:den>
                        </m:f>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e>
                    </m:d>
                  </m:oMath>
                </a14:m>
                <a:r>
                  <a:rPr lang="en-US" dirty="0"/>
                  <a:t> for each pixel, where </a:t>
                </a:r>
                <a:r>
                  <a:rPr lang="en-US" i="1" dirty="0"/>
                  <a:t>f</a:t>
                </a:r>
                <a:r>
                  <a:rPr lang="en-US" dirty="0"/>
                  <a:t> is the gray-value at that pixel.</a:t>
                </a:r>
              </a:p>
              <a:p>
                <a:endParaRPr lang="en-US" dirty="0"/>
              </a:p>
              <a:p>
                <a:r>
                  <a:rPr lang="en-US" dirty="0"/>
                  <a:t>The Laplacian method first takes a Gaussian blur of each image using a kernel of configurable size, then calling cv2.Laplacian on the blurred result.</a:t>
                </a:r>
              </a:p>
              <a:p>
                <a:endParaRPr lang="en-US" dirty="0"/>
              </a:p>
              <a:p>
                <a:r>
                  <a:rPr lang="en-US" dirty="0"/>
                  <a:t>In either case, the resulting energy map is then smoothed using a bilateral filter of configurable size.</a:t>
                </a:r>
              </a:p>
              <a:p>
                <a:endParaRPr lang="en-US" dirty="0"/>
              </a:p>
              <a:p>
                <a:r>
                  <a:rPr lang="en-US" dirty="0"/>
                  <a:t>Finally, depending on if the user chooses the average or max selection method, the images are blended using either the pixels with the highest energy values or by blending the pixels in each images weighted by energy value.</a:t>
                </a:r>
              </a:p>
              <a:p>
                <a:endParaRPr lang="en-US" dirty="0"/>
              </a:p>
              <a:p>
                <a:r>
                  <a:rPr lang="en-US" dirty="0"/>
                  <a:t>It’s worth noting that these methods are significantly faster than the pyramid method.</a:t>
                </a:r>
              </a:p>
            </p:txBody>
          </p:sp>
        </mc:Choice>
        <mc:Fallback xmlns="">
          <p:sp>
            <p:nvSpPr>
              <p:cNvPr id="4" name="TextBox 3"/>
              <p:cNvSpPr txBox="1">
                <a:spLocks noRot="1" noChangeAspect="1" noMove="1" noResize="1" noEditPoints="1" noAdjustHandles="1" noChangeArrowheads="1" noChangeShapeType="1" noTextEdit="1"/>
              </p:cNvSpPr>
              <p:nvPr/>
            </p:nvSpPr>
            <p:spPr>
              <a:xfrm>
                <a:off x="289560" y="1013460"/>
                <a:ext cx="8580120" cy="3880229"/>
              </a:xfrm>
              <a:prstGeom prst="rect">
                <a:avLst/>
              </a:prstGeom>
              <a:blipFill rotWithShape="0">
                <a:blip r:embed="rId3"/>
                <a:stretch>
                  <a:fillRect l="-213" t="-157" r="-711" b="-785"/>
                </a:stretch>
              </a:blipFill>
            </p:spPr>
            <p:txBody>
              <a:bodyPr/>
              <a:lstStyle/>
              <a:p>
                <a:r>
                  <a:rPr lang="en-US">
                    <a:noFill/>
                  </a:rPr>
                  <a:t> </a:t>
                </a:r>
              </a:p>
            </p:txBody>
          </p:sp>
        </mc:Fallback>
      </mc:AlternateContent>
    </p:spTree>
    <p:extLst>
      <p:ext uri="{BB962C8B-B14F-4D97-AF65-F5344CB8AC3E}">
        <p14:creationId xmlns:p14="http://schemas.microsoft.com/office/powerpoint/2010/main" val="2565824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425"/>
            <a:ext cx="2022120"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64134"/>
            <a:ext cx="2022120"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8843"/>
            <a:ext cx="2022120" cy="1344709"/>
          </a:xfrm>
          <a:prstGeom prst="rect">
            <a:avLst/>
          </a:prstGeom>
        </p:spPr>
      </p:pic>
      <p:sp>
        <p:nvSpPr>
          <p:cNvPr id="8" name="TextBox 7"/>
          <p:cNvSpPr txBox="1"/>
          <p:nvPr/>
        </p:nvSpPr>
        <p:spPr>
          <a:xfrm>
            <a:off x="2453640" y="1470916"/>
            <a:ext cx="6454140" cy="2677656"/>
          </a:xfrm>
          <a:prstGeom prst="rect">
            <a:avLst/>
          </a:prstGeom>
          <a:noFill/>
        </p:spPr>
        <p:txBody>
          <a:bodyPr wrap="square" rtlCol="0">
            <a:spAutoFit/>
          </a:bodyPr>
          <a:lstStyle/>
          <a:p>
            <a:r>
              <a:rPr lang="en-US" dirty="0"/>
              <a:t>First up is a set of three images of a damselfly by its empty shell. I found this image set on </a:t>
            </a:r>
            <a:r>
              <a:rPr lang="en-US" dirty="0">
                <a:hlinkClick r:id="rId6"/>
              </a:rPr>
              <a:t>Wonderful Photos</a:t>
            </a:r>
            <a:r>
              <a:rPr lang="en-US" dirty="0"/>
              <a:t> while researching image stacking.</a:t>
            </a:r>
          </a:p>
          <a:p>
            <a:endParaRPr lang="en-US" dirty="0"/>
          </a:p>
          <a:p>
            <a:r>
              <a:rPr lang="en-US" dirty="0"/>
              <a:t>In the first image, the shell is in focus. The next two images gradually shift focus to the damselfly behind it.</a:t>
            </a:r>
          </a:p>
          <a:p>
            <a:endParaRPr lang="en-US" dirty="0"/>
          </a:p>
          <a:p>
            <a:r>
              <a:rPr lang="en-US" dirty="0"/>
              <a:t>As can be seen in the following examples, the pyramid and average Laplacian methods produce very similar results, though the pyramid method is a bit sharper. The max energy method has a lot of artifacts in the background. The pyramid method also struggles a bit in that regard, but the simple smoothed average Laplacian has no issues. All methods have a bit of ghosting around the damselfly’s eyes</a:t>
            </a:r>
          </a:p>
        </p:txBody>
      </p:sp>
    </p:spTree>
    <p:extLst>
      <p:ext uri="{BB962C8B-B14F-4D97-AF65-F5344CB8AC3E}">
        <p14:creationId xmlns:p14="http://schemas.microsoft.com/office/powerpoint/2010/main" val="69641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101514"/>
            <a:ext cx="5303520" cy="573900"/>
          </a:xfrm>
          <a:prstGeom prst="rect">
            <a:avLst/>
          </a:prstGeom>
        </p:spPr>
        <p:txBody>
          <a:bodyPr wrap="square" lIns="91425" tIns="91425" rIns="91425" bIns="91425" anchor="b" anchorCtr="0">
            <a:noAutofit/>
          </a:bodyPr>
          <a:lstStyle/>
          <a:p>
            <a:pPr lvl="0" algn="ctr">
              <a:spcBef>
                <a:spcPts val="0"/>
              </a:spcBef>
              <a:buNone/>
            </a:pPr>
            <a:r>
              <a:rPr lang="en" sz="3000"/>
              <a:t>Demonstration:  Result Sets </a:t>
            </a:r>
          </a:p>
        </p:txBody>
      </p:sp>
      <p:sp>
        <p:nvSpPr>
          <p:cNvPr id="96" name="Shape 96"/>
          <p:cNvSpPr txBox="1"/>
          <p:nvPr/>
        </p:nvSpPr>
        <p:spPr>
          <a:xfrm>
            <a:off x="0" y="4944075"/>
            <a:ext cx="25674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Computational Photography @ GT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425"/>
            <a:ext cx="2022120" cy="13447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64134"/>
            <a:ext cx="2022120" cy="13447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8843"/>
            <a:ext cx="2022120" cy="134470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260" y="700429"/>
            <a:ext cx="3268980" cy="2173872"/>
          </a:xfrm>
          <a:prstGeom prst="rect">
            <a:avLst/>
          </a:prstGeom>
        </p:spPr>
      </p:pic>
      <p:sp>
        <p:nvSpPr>
          <p:cNvPr id="6" name="TextBox 5"/>
          <p:cNvSpPr txBox="1"/>
          <p:nvPr/>
        </p:nvSpPr>
        <p:spPr>
          <a:xfrm>
            <a:off x="2391600" y="2425356"/>
            <a:ext cx="3257640" cy="307777"/>
          </a:xfrm>
          <a:prstGeom prst="rect">
            <a:avLst/>
          </a:prstGeom>
          <a:noFill/>
        </p:spPr>
        <p:txBody>
          <a:bodyPr wrap="square" rtlCol="0">
            <a:spAutoFit/>
          </a:bodyPr>
          <a:lstStyle/>
          <a:p>
            <a:pPr algn="ctr"/>
            <a:r>
              <a:rPr lang="en-US" dirty="0"/>
              <a:t>Pyramid</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5020" y="700429"/>
            <a:ext cx="3268980" cy="2173872"/>
          </a:xfrm>
          <a:prstGeom prst="rect">
            <a:avLst/>
          </a:prstGeom>
        </p:spPr>
      </p:pic>
      <p:sp>
        <p:nvSpPr>
          <p:cNvPr id="11" name="TextBox 10"/>
          <p:cNvSpPr txBox="1"/>
          <p:nvPr/>
        </p:nvSpPr>
        <p:spPr>
          <a:xfrm>
            <a:off x="5875020" y="2425356"/>
            <a:ext cx="3268980" cy="307777"/>
          </a:xfrm>
          <a:prstGeom prst="rect">
            <a:avLst/>
          </a:prstGeom>
          <a:noFill/>
        </p:spPr>
        <p:txBody>
          <a:bodyPr wrap="square" rtlCol="0">
            <a:spAutoFit/>
          </a:bodyPr>
          <a:lstStyle/>
          <a:p>
            <a:pPr algn="ctr"/>
            <a:r>
              <a:rPr lang="en-US" dirty="0"/>
              <a:t>Average Laplacian</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1600" y="2939364"/>
            <a:ext cx="3268980" cy="2173871"/>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5020" y="2939364"/>
            <a:ext cx="3268980" cy="2173871"/>
          </a:xfrm>
          <a:prstGeom prst="rect">
            <a:avLst/>
          </a:prstGeom>
        </p:spPr>
      </p:pic>
      <p:sp>
        <p:nvSpPr>
          <p:cNvPr id="14" name="TextBox 13"/>
          <p:cNvSpPr txBox="1"/>
          <p:nvPr/>
        </p:nvSpPr>
        <p:spPr>
          <a:xfrm>
            <a:off x="2406840" y="4666740"/>
            <a:ext cx="3268980" cy="307777"/>
          </a:xfrm>
          <a:prstGeom prst="rect">
            <a:avLst/>
          </a:prstGeom>
          <a:noFill/>
        </p:spPr>
        <p:txBody>
          <a:bodyPr wrap="square" rtlCol="0">
            <a:spAutoFit/>
          </a:bodyPr>
          <a:lstStyle/>
          <a:p>
            <a:pPr algn="ctr"/>
            <a:r>
              <a:rPr lang="en-US" dirty="0"/>
              <a:t>Average Laplacian (unsmoothed)</a:t>
            </a:r>
          </a:p>
        </p:txBody>
      </p:sp>
      <p:sp>
        <p:nvSpPr>
          <p:cNvPr id="15" name="TextBox 14"/>
          <p:cNvSpPr txBox="1"/>
          <p:nvPr/>
        </p:nvSpPr>
        <p:spPr>
          <a:xfrm>
            <a:off x="5875020" y="4679571"/>
            <a:ext cx="3268980" cy="307777"/>
          </a:xfrm>
          <a:prstGeom prst="rect">
            <a:avLst/>
          </a:prstGeom>
          <a:noFill/>
        </p:spPr>
        <p:txBody>
          <a:bodyPr wrap="square" rtlCol="0">
            <a:spAutoFit/>
          </a:bodyPr>
          <a:lstStyle/>
          <a:p>
            <a:pPr algn="ctr"/>
            <a:r>
              <a:rPr lang="en-US" dirty="0"/>
              <a:t>Average Sobel</a:t>
            </a:r>
          </a:p>
        </p:txBody>
      </p:sp>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3059</Words>
  <Application>Microsoft Office PowerPoint</Application>
  <PresentationFormat>On-screen Show (16:9)</PresentationFormat>
  <Paragraphs>192</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Cambria Math</vt:lpstr>
      <vt:lpstr>Light Gradient</vt:lpstr>
      <vt:lpstr>Laplacian Pyramids for Focus Stacking</vt:lpstr>
      <vt:lpstr>PowerPoint Presentation</vt:lpstr>
      <vt:lpstr>Project Pipeline</vt:lpstr>
      <vt:lpstr>Project Pipeline (Alignment)</vt:lpstr>
      <vt:lpstr>Project Pipeline (Pyramids)</vt:lpstr>
      <vt:lpstr>Project Pipeline (Pyramids, cont’d)</vt:lpstr>
      <vt:lpstr>Project Pipeline (Average / Max)</vt:lpstr>
      <vt:lpstr>Demonstration:  Result Sets </vt:lpstr>
      <vt:lpstr>Demonstration:  Result Sets </vt:lpstr>
      <vt:lpstr>Demonstration:  Result Sets </vt:lpstr>
      <vt:lpstr>Demonstration:  Result Sets </vt:lpstr>
      <vt:lpstr>Demonstration:  Result Sets </vt:lpstr>
      <vt:lpstr>Demonstration:  Result Sets </vt:lpstr>
      <vt:lpstr>Demonstration:  Result Sets </vt:lpstr>
      <vt:lpstr>Demonstration:  Result Sets </vt:lpstr>
      <vt:lpstr>Demonstration:  Result Sets </vt:lpstr>
      <vt:lpstr>Project Development</vt:lpstr>
      <vt:lpstr>Project Development (alignment)</vt:lpstr>
      <vt:lpstr>Project Development (energy maps)</vt:lpstr>
      <vt:lpstr>Project Development (blending)</vt:lpstr>
      <vt:lpstr>Project Development (API)</vt:lpstr>
      <vt:lpstr>Project Development (pyramid skeleton)</vt:lpstr>
      <vt:lpstr>Project Development (pyramid skeleton)</vt:lpstr>
      <vt:lpstr>Project Development (laplacian fusion)</vt:lpstr>
      <vt:lpstr>Project Development (base fusion)</vt:lpstr>
      <vt:lpstr>Project Development (e&amp;d)</vt:lpstr>
      <vt:lpstr>Project Development (CLI)</vt:lpstr>
      <vt:lpstr>Project Development (retrospective)</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Photography  Final Project</dc:title>
  <cp:lastModifiedBy>Sami Jawhar</cp:lastModifiedBy>
  <cp:revision>39</cp:revision>
  <dcterms:modified xsi:type="dcterms:W3CDTF">2017-12-31T04:32:26Z</dcterms:modified>
</cp:coreProperties>
</file>